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8"/>
  </p:notesMasterIdLst>
  <p:handoutMasterIdLst>
    <p:handoutMasterId r:id="rId29"/>
  </p:handoutMasterIdLst>
  <p:sldIdLst>
    <p:sldId id="272" r:id="rId2"/>
    <p:sldId id="395" r:id="rId3"/>
    <p:sldId id="341" r:id="rId4"/>
    <p:sldId id="411" r:id="rId5"/>
    <p:sldId id="410" r:id="rId6"/>
    <p:sldId id="342" r:id="rId7"/>
    <p:sldId id="412" r:id="rId8"/>
    <p:sldId id="400" r:id="rId9"/>
    <p:sldId id="408" r:id="rId10"/>
    <p:sldId id="409" r:id="rId11"/>
    <p:sldId id="414" r:id="rId12"/>
    <p:sldId id="397" r:id="rId13"/>
    <p:sldId id="415" r:id="rId14"/>
    <p:sldId id="390" r:id="rId15"/>
    <p:sldId id="416" r:id="rId16"/>
    <p:sldId id="423" r:id="rId17"/>
    <p:sldId id="417" r:id="rId18"/>
    <p:sldId id="398" r:id="rId19"/>
    <p:sldId id="418" r:id="rId20"/>
    <p:sldId id="419" r:id="rId21"/>
    <p:sldId id="420" r:id="rId22"/>
    <p:sldId id="421" r:id="rId23"/>
    <p:sldId id="413" r:id="rId24"/>
    <p:sldId id="422" r:id="rId25"/>
    <p:sldId id="424" r:id="rId26"/>
    <p:sldId id="278" r:id="rId27"/>
  </p:sldIdLst>
  <p:sldSz cx="12192000" cy="6858000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ci Silvia" initials="S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3B"/>
    <a:srgbClr val="9A0000"/>
    <a:srgbClr val="00702D"/>
    <a:srgbClr val="AA8FF5"/>
    <a:srgbClr val="31EF5E"/>
    <a:srgbClr val="006428"/>
    <a:srgbClr val="002E13"/>
    <a:srgbClr val="A40000"/>
    <a:srgbClr val="00481D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3710" autoAdjust="0"/>
  </p:normalViewPr>
  <p:slideViewPr>
    <p:cSldViewPr snapToGrid="0">
      <p:cViewPr varScale="1">
        <p:scale>
          <a:sx n="69" d="100"/>
          <a:sy n="69" d="100"/>
        </p:scale>
        <p:origin x="63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95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7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8773"/>
          </a:xfrm>
          <a:prstGeom prst="rect">
            <a:avLst/>
          </a:prstGeom>
        </p:spPr>
        <p:txBody>
          <a:bodyPr vert="horz" lIns="90592" tIns="45295" rIns="90592" bIns="4529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6738" y="2"/>
            <a:ext cx="2950475" cy="498773"/>
          </a:xfrm>
          <a:prstGeom prst="rect">
            <a:avLst/>
          </a:prstGeom>
        </p:spPr>
        <p:txBody>
          <a:bodyPr vert="horz" lIns="90592" tIns="45295" rIns="90592" bIns="45295" rtlCol="0"/>
          <a:lstStyle>
            <a:lvl1pPr algn="r">
              <a:defRPr sz="1200"/>
            </a:lvl1pPr>
          </a:lstStyle>
          <a:p>
            <a:fld id="{C0909A38-034C-4F7D-A531-FF3DAFF8CB80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42157"/>
            <a:ext cx="2950475" cy="498772"/>
          </a:xfrm>
          <a:prstGeom prst="rect">
            <a:avLst/>
          </a:prstGeom>
        </p:spPr>
        <p:txBody>
          <a:bodyPr vert="horz" lIns="90592" tIns="45295" rIns="90592" bIns="4529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6738" y="9442157"/>
            <a:ext cx="2950475" cy="498772"/>
          </a:xfrm>
          <a:prstGeom prst="rect">
            <a:avLst/>
          </a:prstGeom>
        </p:spPr>
        <p:txBody>
          <a:bodyPr vert="horz" lIns="90592" tIns="45295" rIns="90592" bIns="45295" rtlCol="0" anchor="b"/>
          <a:lstStyle>
            <a:lvl1pPr algn="r">
              <a:defRPr sz="1200"/>
            </a:lvl1pPr>
          </a:lstStyle>
          <a:p>
            <a:fld id="{60B295E1-EC6B-434A-809A-E5CBFCEEFA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30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8773"/>
          </a:xfrm>
          <a:prstGeom prst="rect">
            <a:avLst/>
          </a:prstGeom>
        </p:spPr>
        <p:txBody>
          <a:bodyPr vert="horz" lIns="90592" tIns="45295" rIns="90592" bIns="4529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8" y="2"/>
            <a:ext cx="2950475" cy="498773"/>
          </a:xfrm>
          <a:prstGeom prst="rect">
            <a:avLst/>
          </a:prstGeom>
        </p:spPr>
        <p:txBody>
          <a:bodyPr vert="horz" lIns="90592" tIns="45295" rIns="90592" bIns="45295" rtlCol="0"/>
          <a:lstStyle>
            <a:lvl1pPr algn="r">
              <a:defRPr sz="1200"/>
            </a:lvl1pPr>
          </a:lstStyle>
          <a:p>
            <a:fld id="{60A5DD3D-48C9-4978-BE7F-86C4D542A6D1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2" tIns="45295" rIns="90592" bIns="4529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84072"/>
            <a:ext cx="5447030" cy="3914238"/>
          </a:xfrm>
          <a:prstGeom prst="rect">
            <a:avLst/>
          </a:prstGeom>
        </p:spPr>
        <p:txBody>
          <a:bodyPr vert="horz" lIns="90592" tIns="45295" rIns="90592" bIns="45295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42157"/>
            <a:ext cx="2950475" cy="498772"/>
          </a:xfrm>
          <a:prstGeom prst="rect">
            <a:avLst/>
          </a:prstGeom>
        </p:spPr>
        <p:txBody>
          <a:bodyPr vert="horz" lIns="90592" tIns="45295" rIns="90592" bIns="4529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8" y="9442157"/>
            <a:ext cx="2950475" cy="498772"/>
          </a:xfrm>
          <a:prstGeom prst="rect">
            <a:avLst/>
          </a:prstGeom>
        </p:spPr>
        <p:txBody>
          <a:bodyPr vert="horz" lIns="90592" tIns="45295" rIns="90592" bIns="45295" rtlCol="0" anchor="b"/>
          <a:lstStyle>
            <a:lvl1pPr algn="r">
              <a:defRPr sz="1200"/>
            </a:lvl1pPr>
          </a:lstStyle>
          <a:p>
            <a:fld id="{41BED247-277A-4751-A374-5D34B85F18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3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3013"/>
            <a:ext cx="5961062" cy="3354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7713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0938" indent="-2270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12900" indent="-2270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74863" indent="-2270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3206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8926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4646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0366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AAC527D-FAE8-4238-9235-74E713809EBD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1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D247-277A-4751-A374-5D34B85F185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777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D247-277A-4751-A374-5D34B85F1855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5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2" y="6334126"/>
            <a:ext cx="54292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B050"/>
                </a:solidFill>
                <a:latin typeface="Futura Std Medium" panose="020B0702020204020203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36713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2" y="6334126"/>
            <a:ext cx="54292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65048" y="279175"/>
            <a:ext cx="974657" cy="44834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20812" y="252281"/>
            <a:ext cx="790201" cy="5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2" y="6334126"/>
            <a:ext cx="54292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491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2" y="6334126"/>
            <a:ext cx="54292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168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2" y="6334126"/>
            <a:ext cx="54292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210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04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2" y="6334126"/>
            <a:ext cx="54292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B050"/>
                </a:solidFill>
                <a:latin typeface="Futura Std Medium" panose="020B0702020204020203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78094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2" y="6334126"/>
            <a:ext cx="54292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16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2" y="6334126"/>
            <a:ext cx="54292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B050"/>
                </a:solidFill>
                <a:latin typeface="Futura Std Medium" panose="020B0702020204020203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92788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10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2" y="6334126"/>
            <a:ext cx="54292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B050"/>
                </a:solidFill>
                <a:latin typeface="Futura Std Medium" panose="020B0702020204020203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61177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2" y="6334126"/>
            <a:ext cx="54292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B050"/>
                </a:solidFill>
                <a:latin typeface="Futura Std Medium" panose="020B0702020204020203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55312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2" y="6334126"/>
            <a:ext cx="54292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B050"/>
                </a:solidFill>
                <a:latin typeface="Futura Std Medium" panose="020B0702020204020203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38622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</a:t>
            </a:r>
            <a:r>
              <a:rPr lang="it-IT" dirty="0" smtClean="0"/>
              <a:t>schema</a:t>
            </a:r>
            <a:endParaRPr lang="it-IT" dirty="0"/>
          </a:p>
        </p:txBody>
      </p:sp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2" y="6334126"/>
            <a:ext cx="54292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B050"/>
                </a:solidFill>
                <a:latin typeface="Futura Std Medium" panose="020B0702020204020203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06131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2" y="6334126"/>
            <a:ext cx="54292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B050"/>
                </a:solidFill>
                <a:latin typeface="Futura Std Medium" panose="020B0702020204020203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46872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588"/>
            <a:ext cx="121920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42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703" r:id="rId7"/>
    <p:sldLayoutId id="2147483705" r:id="rId8"/>
    <p:sldLayoutId id="2147483704" r:id="rId9"/>
    <p:sldLayoutId id="2147483682" r:id="rId10"/>
    <p:sldLayoutId id="2147483687" r:id="rId11"/>
    <p:sldLayoutId id="2147483700" r:id="rId12"/>
    <p:sldLayoutId id="2147483701" r:id="rId13"/>
    <p:sldLayoutId id="2147483702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00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ttangolo 2"/>
          <p:cNvSpPr>
            <a:spLocks noChangeArrowheads="1"/>
          </p:cNvSpPr>
          <p:nvPr/>
        </p:nvSpPr>
        <p:spPr bwMode="auto">
          <a:xfrm>
            <a:off x="1524000" y="2609974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defRPr/>
            </a:pPr>
            <a:r>
              <a:rPr lang="it-IT" altLang="it-IT" sz="3600" b="1" dirty="0">
                <a:solidFill>
                  <a:srgbClr val="44546A">
                    <a:lumMod val="75000"/>
                  </a:srgbClr>
                </a:solidFill>
                <a:latin typeface="Futura Std Medium" panose="020B0702020204020203" pitchFamily="34" charset="0"/>
              </a:rPr>
              <a:t> 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0" y="5410180"/>
            <a:ext cx="12192000" cy="1811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" r="1551"/>
          <a:stretch/>
        </p:blipFill>
        <p:spPr>
          <a:xfrm>
            <a:off x="1524000" y="5662403"/>
            <a:ext cx="6924782" cy="91850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660" y="5690702"/>
            <a:ext cx="876061" cy="91850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4207" y="5929975"/>
            <a:ext cx="900000" cy="551999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spect="1" noChangeArrowheads="1"/>
          </p:cNvSpPr>
          <p:nvPr/>
        </p:nvSpPr>
        <p:spPr bwMode="auto">
          <a:xfrm>
            <a:off x="1934966" y="1825143"/>
            <a:ext cx="8455632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i="1" kern="0" dirty="0">
                <a:solidFill>
                  <a:schemeClr val="bg1"/>
                </a:solidFill>
              </a:rPr>
              <a:t>L. 181/89 </a:t>
            </a:r>
            <a:r>
              <a:rPr lang="it-IT" altLang="it-IT" sz="3200" i="1" kern="0" dirty="0">
                <a:solidFill>
                  <a:schemeClr val="bg1"/>
                </a:solidFill>
              </a:rPr>
              <a:t>per il rilancio </a:t>
            </a:r>
            <a:r>
              <a:rPr lang="it-IT" altLang="it-IT" sz="3200" i="1" kern="0" dirty="0">
                <a:solidFill>
                  <a:schemeClr val="bg1"/>
                </a:solidFill>
              </a:rPr>
              <a:t>dell’Area </a:t>
            </a:r>
            <a:r>
              <a:rPr lang="it-IT" altLang="it-IT" sz="3200" i="1" kern="0" dirty="0">
                <a:solidFill>
                  <a:schemeClr val="bg1"/>
                </a:solidFill>
              </a:rPr>
              <a:t>di crisi </a:t>
            </a:r>
            <a:r>
              <a:rPr lang="it-IT" altLang="it-IT" sz="3200" i="1" kern="0" dirty="0">
                <a:solidFill>
                  <a:schemeClr val="bg1"/>
                </a:solidFill>
              </a:rPr>
              <a:t>industriale complessa di Gela</a:t>
            </a:r>
            <a:endParaRPr lang="it-IT" altLang="it-IT" sz="3200" i="1" kern="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304834" y="3626778"/>
            <a:ext cx="333910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it-IT" altLang="it-IT" kern="0" dirty="0">
                <a:solidFill>
                  <a:schemeClr val="bg1"/>
                </a:solidFill>
                <a:latin typeface="+mj-lt"/>
              </a:rPr>
              <a:t>Caltanissetta 16.04.2019</a:t>
            </a:r>
            <a:endParaRPr lang="it-IT" altLang="it-IT" kern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95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524000" y="975734"/>
            <a:ext cx="5609690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1544548" y="932177"/>
            <a:ext cx="9020710" cy="639762"/>
          </a:xfrm>
        </p:spPr>
        <p:txBody>
          <a:bodyPr/>
          <a:lstStyle/>
          <a:p>
            <a:pPr algn="l"/>
            <a:r>
              <a:rPr lang="it-IT" sz="2700" b="1" dirty="0"/>
              <a:t>Copertura finanziaria</a:t>
            </a:r>
            <a:br>
              <a:rPr lang="it-IT" sz="2700" b="1" dirty="0"/>
            </a:br>
            <a:r>
              <a:rPr lang="it-IT" sz="2700" b="1" dirty="0"/>
              <a:t/>
            </a:r>
            <a:br>
              <a:rPr lang="it-IT" sz="2700" b="1" dirty="0"/>
            </a:br>
            <a:endParaRPr lang="it-IT" sz="27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063554" y="4365105"/>
            <a:ext cx="792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rgbClr val="00903B"/>
                </a:solidFill>
                <a:latin typeface="Calibri" panose="020F0502020204030204" pitchFamily="34" charset="0"/>
              </a:rPr>
              <a:t>NB: La copertura complessiva a carico del soggetto proponente deve tener conto anche dell’IVA </a:t>
            </a:r>
            <a:r>
              <a:rPr lang="it-IT" b="1" u="sng" dirty="0">
                <a:solidFill>
                  <a:srgbClr val="00903B"/>
                </a:solidFill>
                <a:latin typeface="Calibri" panose="020F0502020204030204" pitchFamily="34" charset="0"/>
              </a:rPr>
              <a:t>che non </a:t>
            </a:r>
            <a:r>
              <a:rPr lang="it-IT" b="1" u="sng" dirty="0">
                <a:solidFill>
                  <a:srgbClr val="00903B"/>
                </a:solidFill>
                <a:latin typeface="Calibri" panose="020F0502020204030204" pitchFamily="34" charset="0"/>
              </a:rPr>
              <a:t>è una spesa ammissibile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F0BEAA24-D7F2-45CD-A270-DE03923E0193}"/>
              </a:ext>
            </a:extLst>
          </p:cNvPr>
          <p:cNvSpPr/>
          <p:nvPr/>
        </p:nvSpPr>
        <p:spPr>
          <a:xfrm>
            <a:off x="1919536" y="2100625"/>
            <a:ext cx="836325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it-IT" sz="2000" b="1" dirty="0">
                <a:solidFill>
                  <a:srgbClr val="00903B"/>
                </a:solidFill>
                <a:latin typeface="Calibri" panose="020F0502020204030204" pitchFamily="34" charset="0"/>
              </a:rPr>
              <a:t>Contributo finanziario a carico dell’impresa beneficiaria</a:t>
            </a:r>
          </a:p>
          <a:p>
            <a:pPr algn="ctr">
              <a:spcBef>
                <a:spcPts val="600"/>
              </a:spcBef>
              <a:buClr>
                <a:srgbClr val="C00000"/>
              </a:buClr>
              <a:defRPr/>
            </a:pPr>
            <a:r>
              <a:rPr lang="it-IT" sz="2000" dirty="0">
                <a:solidFill>
                  <a:srgbClr val="00903B"/>
                </a:solidFill>
                <a:latin typeface="Calibri" panose="020F0502020204030204" pitchFamily="34" charset="0"/>
              </a:rPr>
              <a:t>almeno il 25% </a:t>
            </a:r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</a:rPr>
              <a:t>delle spese ammissibili complessive </a:t>
            </a:r>
            <a:endParaRPr lang="it-IT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ctr">
              <a:buClr>
                <a:srgbClr val="C00000"/>
              </a:buClr>
              <a:defRPr/>
            </a:pPr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</a:rPr>
              <a:t>attraverso </a:t>
            </a:r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</a:rPr>
              <a:t>risorse proprie ovvero mediante finanziamento esterno, </a:t>
            </a:r>
            <a:endParaRPr lang="it-IT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ctr">
              <a:buClr>
                <a:srgbClr val="C00000"/>
              </a:buClr>
              <a:defRPr/>
            </a:pPr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</a:rPr>
              <a:t>in </a:t>
            </a:r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</a:rPr>
              <a:t>una forma priva di qualsiasi sostegno pubblico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86" y="279175"/>
            <a:ext cx="730993" cy="44834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609" y="252281"/>
            <a:ext cx="592651" cy="592651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9551582" y="765175"/>
            <a:ext cx="89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#181GELA</a:t>
            </a:r>
            <a:endParaRPr lang="it-IT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524000" y="636692"/>
            <a:ext cx="5609690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1544548" y="603406"/>
            <a:ext cx="9020710" cy="639762"/>
          </a:xfrm>
        </p:spPr>
        <p:txBody>
          <a:bodyPr/>
          <a:lstStyle/>
          <a:p>
            <a:pPr algn="l"/>
            <a:r>
              <a:rPr lang="it-IT" sz="2700" b="1" dirty="0"/>
              <a:t>Presentazione della domanda</a:t>
            </a:r>
            <a:br>
              <a:rPr lang="it-IT" sz="2700" b="1" dirty="0"/>
            </a:br>
            <a:r>
              <a:rPr lang="it-IT" sz="2700" b="1" dirty="0"/>
              <a:t/>
            </a:r>
            <a:br>
              <a:rPr lang="it-IT" sz="2700" b="1" dirty="0"/>
            </a:br>
            <a:endParaRPr lang="it-IT" sz="2700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35560" y="1279875"/>
            <a:ext cx="7920880" cy="11464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6350"/>
              <a:bevelB w="25400"/>
              <a:contourClr>
                <a:srgbClr val="00702D"/>
              </a:contourClr>
            </a:sp3d>
          </a:bodyPr>
          <a:lstStyle>
            <a:lvl1pPr marL="180975" indent="-180975" eaLnBrk="0" hangingPunct="0">
              <a:spcBef>
                <a:spcPct val="20000"/>
              </a:spcBef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1pPr>
            <a:lvl2pPr marL="628650" indent="-180975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ts val="0"/>
              </a:spcBef>
            </a:pPr>
            <a:endParaRPr lang="it-IT" sz="1450" b="1" dirty="0">
              <a:effectLst>
                <a:glow>
                  <a:schemeClr val="accent1">
                    <a:alpha val="40000"/>
                  </a:schemeClr>
                </a:glow>
              </a:effectLst>
            </a:endParaRPr>
          </a:p>
          <a:p>
            <a:pPr marL="0" indent="0" algn="ctr">
              <a:spcBef>
                <a:spcPts val="0"/>
              </a:spcBef>
            </a:pPr>
            <a:r>
              <a:rPr lang="it-IT" sz="1800" dirty="0"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domanda può essere presentata a partire dalle ore </a:t>
            </a:r>
            <a:r>
              <a:rPr lang="it-IT" sz="1800" b="1" dirty="0">
                <a:solidFill>
                  <a:srgbClr val="00B050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12.00 </a:t>
            </a:r>
            <a:r>
              <a:rPr lang="it-IT" sz="1800" b="1" dirty="0">
                <a:solidFill>
                  <a:srgbClr val="00B050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del </a:t>
            </a:r>
            <a:r>
              <a:rPr lang="it-IT" sz="1800" b="1" dirty="0">
                <a:solidFill>
                  <a:srgbClr val="00B050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 marzo 2019 </a:t>
            </a:r>
            <a:r>
              <a:rPr lang="it-IT" sz="1800" dirty="0"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fino alle ore </a:t>
            </a:r>
            <a:r>
              <a:rPr lang="it-IT" sz="1800" b="1" dirty="0">
                <a:solidFill>
                  <a:srgbClr val="00B050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12.00 </a:t>
            </a:r>
            <a:r>
              <a:rPr lang="it-IT" sz="1800" b="1" dirty="0">
                <a:solidFill>
                  <a:srgbClr val="00B050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del </a:t>
            </a:r>
            <a:r>
              <a:rPr lang="it-IT" sz="1800" b="1" dirty="0">
                <a:solidFill>
                  <a:srgbClr val="00B050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 maggio 2019 </a:t>
            </a:r>
            <a:r>
              <a:rPr lang="it-IT" sz="1800" dirty="0">
                <a:solidFill>
                  <a:srgbClr val="00B050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it-IT" sz="1800" dirty="0">
                <a:solidFill>
                  <a:srgbClr val="00B050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it-IT" sz="1800" dirty="0">
              <a:effectLst>
                <a:glow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847528" y="2370057"/>
            <a:ext cx="8496945" cy="540000"/>
          </a:xfrm>
          <a:prstGeom prst="rect">
            <a:avLst/>
          </a:prstGeom>
          <a:ln w="22225" cap="sq">
            <a:solidFill>
              <a:schemeClr val="accent1">
                <a:lumMod val="50000"/>
              </a:schemeClr>
            </a:solidFill>
            <a:prstDash val="dash"/>
            <a:bevel/>
          </a:ln>
        </p:spPr>
        <p:txBody>
          <a:bodyPr wrap="square" anchor="ctr" anchorCtr="0">
            <a:spAutoFit/>
          </a:bodyPr>
          <a:lstStyle/>
          <a:p>
            <a:pPr marL="0" lvl="4" algn="ctr"/>
            <a:r>
              <a:rPr lang="it-IT" altLang="it-IT" sz="1400" b="1" dirty="0">
                <a:solidFill>
                  <a:schemeClr val="accent1">
                    <a:lumMod val="50000"/>
                  </a:schemeClr>
                </a:solidFill>
              </a:rPr>
              <a:t>https://www.invitalia.it/cosa-facciamo/rafforziamo-le-imprese/rilancio-aree-industriali-l181-89/dove-si-applica</a:t>
            </a:r>
            <a:endParaRPr lang="it-IT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3058418"/>
            <a:ext cx="7848872" cy="314843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786" y="279175"/>
            <a:ext cx="730993" cy="44834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609" y="252281"/>
            <a:ext cx="592651" cy="592651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9551582" y="765175"/>
            <a:ext cx="89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#181GELA</a:t>
            </a:r>
            <a:endParaRPr lang="it-IT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/>
          <p:cNvSpPr/>
          <p:nvPr/>
        </p:nvSpPr>
        <p:spPr>
          <a:xfrm>
            <a:off x="1524000" y="636692"/>
            <a:ext cx="6719299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2058257" y="1208083"/>
            <a:ext cx="8034391" cy="2285133"/>
          </a:xfrm>
        </p:spPr>
        <p:txBody>
          <a:bodyPr/>
          <a:lstStyle/>
          <a:p>
            <a:pPr marL="0" indent="0" algn="just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La valutazione comprende:</a:t>
            </a:r>
          </a:p>
          <a:p>
            <a:pPr marL="360000">
              <a:spcBef>
                <a:spcPts val="600"/>
              </a:spcBef>
              <a:spcAft>
                <a:spcPts val="12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</a:rPr>
              <a:t>la 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</a:rPr>
              <a:t>verifica della sussistenza dei requisiti per </a:t>
            </a:r>
            <a:r>
              <a:rPr lang="it-IT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l’accesso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</a:rPr>
              <a:t> alle agevolazioni</a:t>
            </a:r>
          </a:p>
          <a:p>
            <a:pPr marL="360000">
              <a:spcBef>
                <a:spcPts val="600"/>
              </a:spcBef>
              <a:spcAft>
                <a:spcPts val="12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</a:rPr>
              <a:t>la definizione delle </a:t>
            </a:r>
            <a:r>
              <a:rPr lang="it-IT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graduatorie di ammissione 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</a:rPr>
              <a:t>alla fase di valutazione istruttoria</a:t>
            </a:r>
          </a:p>
          <a:p>
            <a:pPr marL="360000">
              <a:spcBef>
                <a:spcPts val="600"/>
              </a:spcBef>
              <a:spcAft>
                <a:spcPts val="12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l’esame di merito 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</a:rPr>
              <a:t>(cd. attività istruttoria) del programma di investimento basato sui </a:t>
            </a:r>
            <a:r>
              <a:rPr lang="it-IT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criteri di valutazione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</a:rPr>
              <a:t> di cui all’allegato n. 3 della Circolare 6 agosto 2015, n. 59282</a:t>
            </a:r>
            <a:endParaRPr lang="es-E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60000">
              <a:spcBef>
                <a:spcPts val="600"/>
              </a:spcBef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Ø"/>
            </a:pPr>
            <a:endParaRPr lang="it-IT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693551" y="568048"/>
            <a:ext cx="8001000" cy="639762"/>
          </a:xfrm>
        </p:spPr>
        <p:txBody>
          <a:bodyPr/>
          <a:lstStyle/>
          <a:p>
            <a:pPr algn="l"/>
            <a:r>
              <a:rPr lang="it-IT" sz="2800" b="1" dirty="0"/>
              <a:t>Valutazione delle iniziative</a:t>
            </a:r>
            <a:endParaRPr lang="it-IT" sz="28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973" y="3616504"/>
            <a:ext cx="3456732" cy="25910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786" y="279175"/>
            <a:ext cx="730993" cy="44834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609" y="252281"/>
            <a:ext cx="592651" cy="592651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9551582" y="765175"/>
            <a:ext cx="89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#181GELA</a:t>
            </a:r>
            <a:endParaRPr lang="it-IT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524000" y="780528"/>
            <a:ext cx="6380253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621633" y="754775"/>
            <a:ext cx="7042906" cy="639762"/>
          </a:xfrm>
        </p:spPr>
        <p:txBody>
          <a:bodyPr/>
          <a:lstStyle/>
          <a:p>
            <a:pPr algn="l"/>
            <a:r>
              <a:rPr lang="it-IT" sz="2800" b="1" dirty="0"/>
              <a:t>Definizione della graduatoria (1/4)</a:t>
            </a:r>
            <a:endParaRPr lang="it-IT" sz="2800" b="1" dirty="0"/>
          </a:p>
        </p:txBody>
      </p:sp>
      <p:sp>
        <p:nvSpPr>
          <p:cNvPr id="6" name="Rettangolo 5"/>
          <p:cNvSpPr/>
          <p:nvPr/>
        </p:nvSpPr>
        <p:spPr>
          <a:xfrm>
            <a:off x="5417906" y="2501671"/>
            <a:ext cx="46233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6428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Alla definizione della graduatoria concorrono:</a:t>
            </a:r>
          </a:p>
          <a:p>
            <a:pPr algn="just">
              <a:buClr>
                <a:srgbClr val="006428"/>
              </a:buClr>
            </a:pPr>
            <a:endParaRPr lang="it-IT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indent="-285750">
              <a:buClr>
                <a:srgbClr val="006428"/>
              </a:buClr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Criterio dell’incremento 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occupazionale 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ULA (Allegato n.4)</a:t>
            </a:r>
          </a:p>
          <a:p>
            <a:pPr marL="342900" algn="just">
              <a:buClr>
                <a:srgbClr val="006428"/>
              </a:buClr>
            </a:pPr>
            <a:endParaRPr lang="it-IT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indent="-285750" algn="just">
              <a:buClr>
                <a:srgbClr val="006428"/>
              </a:buClr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presenza di attività economiche prioritarie (Allegato n.2)</a:t>
            </a:r>
          </a:p>
          <a:p>
            <a:pPr marL="6286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it-IT" sz="1600" dirty="0">
              <a:solidFill>
                <a:prstClr val="black"/>
              </a:solidFill>
            </a:endParaRPr>
          </a:p>
          <a:p>
            <a:pPr marL="6286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it-IT" sz="1600" dirty="0">
              <a:solidFill>
                <a:prstClr val="black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997" y="2369073"/>
            <a:ext cx="2664295" cy="158417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919536" y="1717640"/>
            <a:ext cx="8352929" cy="4077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786" y="279175"/>
            <a:ext cx="730993" cy="44834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609" y="252281"/>
            <a:ext cx="592651" cy="592651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9551582" y="765175"/>
            <a:ext cx="89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#181GELA</a:t>
            </a:r>
            <a:endParaRPr lang="it-IT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1523999" y="844932"/>
            <a:ext cx="6441898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847884" y="1589478"/>
            <a:ext cx="8229600" cy="43204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50"/>
                </a:solidFill>
                <a:latin typeface="Futura Std Medium" panose="020B0702020204020203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sz="1600" b="1" dirty="0"/>
              <a:t>Criteri e punteggi</a:t>
            </a:r>
            <a:endParaRPr lang="it-IT" sz="1600" b="1" dirty="0"/>
          </a:p>
        </p:txBody>
      </p:sp>
      <p:sp>
        <p:nvSpPr>
          <p:cNvPr id="12" name="Titolo 3"/>
          <p:cNvSpPr>
            <a:spLocks noGrp="1"/>
          </p:cNvSpPr>
          <p:nvPr>
            <p:ph type="title"/>
          </p:nvPr>
        </p:nvSpPr>
        <p:spPr>
          <a:xfrm>
            <a:off x="1559989" y="806145"/>
            <a:ext cx="8001000" cy="639762"/>
          </a:xfrm>
        </p:spPr>
        <p:txBody>
          <a:bodyPr/>
          <a:lstStyle/>
          <a:p>
            <a:pPr algn="l"/>
            <a:r>
              <a:rPr lang="it-IT" sz="2800" b="1" dirty="0"/>
              <a:t>Definizione della graduatoria (2/4)</a:t>
            </a:r>
            <a:endParaRPr lang="it-IT" sz="2800" b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86" y="279175"/>
            <a:ext cx="730993" cy="44834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609" y="252281"/>
            <a:ext cx="592651" cy="592651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9551582" y="765175"/>
            <a:ext cx="89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#181GELA</a:t>
            </a:r>
            <a:endParaRPr lang="it-IT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34447"/>
              </p:ext>
            </p:extLst>
          </p:nvPr>
        </p:nvGraphicFramePr>
        <p:xfrm>
          <a:off x="2927350" y="2021526"/>
          <a:ext cx="6337300" cy="3834744"/>
        </p:xfrm>
        <a:graphic>
          <a:graphicData uri="http://schemas.openxmlformats.org/drawingml/2006/table">
            <a:tbl>
              <a:tblPr/>
              <a:tblGrid>
                <a:gridCol w="952500"/>
                <a:gridCol w="1828800"/>
                <a:gridCol w="2159000"/>
                <a:gridCol w="1397000"/>
              </a:tblGrid>
              <a:tr h="2475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CERITERIO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PARAMETRO DI VALUTAZIONE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ATTRIBUZIONE PUNTI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PUNTEGGIO MASSIMO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1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occupazionale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del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degli addetti espresso in ULA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Nuova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occupazione generata dall'iniziativa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imprenditoriale: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Se=0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domanda non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ammissibile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0 ≤ 10: 10 punti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10 a ≤ 20: 20 punti;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&gt; 20 a ≤ 30: 30 punti;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&gt; 30 a ≤ 40: 40 punti;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&gt; 40 a ≤ 50: 50 punti;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&gt; 50 a ≤ 60: 60 punti;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&gt; 60 a ≤ 70: 70 punti;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&gt; 70 a ≤ 80: 80 punti;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&gt; 80 a ≤ 90: 90 punti;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&gt; 90 in poi: 100 punti.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7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1524000" y="806146"/>
            <a:ext cx="6369978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3"/>
          <p:cNvSpPr>
            <a:spLocks noGrp="1"/>
          </p:cNvSpPr>
          <p:nvPr>
            <p:ph type="title"/>
          </p:nvPr>
        </p:nvSpPr>
        <p:spPr>
          <a:xfrm>
            <a:off x="1621633" y="754775"/>
            <a:ext cx="8001000" cy="639762"/>
          </a:xfrm>
        </p:spPr>
        <p:txBody>
          <a:bodyPr/>
          <a:lstStyle/>
          <a:p>
            <a:pPr algn="l"/>
            <a:r>
              <a:rPr lang="it-IT" sz="2800" b="1" dirty="0"/>
              <a:t>Definizione della graduatoria (3/4)</a:t>
            </a:r>
            <a:endParaRPr lang="it-IT" sz="2800" b="1" dirty="0"/>
          </a:p>
        </p:txBody>
      </p:sp>
      <p:sp>
        <p:nvSpPr>
          <p:cNvPr id="5" name="Rettangolo 4"/>
          <p:cNvSpPr/>
          <p:nvPr/>
        </p:nvSpPr>
        <p:spPr>
          <a:xfrm>
            <a:off x="1913158" y="3804493"/>
            <a:ext cx="8503322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altLang="it-IT" sz="1600" dirty="0">
                <a:latin typeface="Calibri" panose="020F0502020204030204" pitchFamily="34" charset="0"/>
              </a:rPr>
              <a:t>Il </a:t>
            </a:r>
            <a:r>
              <a:rPr lang="it-IT" altLang="it-IT" dirty="0">
                <a:latin typeface="Calibri" panose="020F0502020204030204" pitchFamily="34" charset="0"/>
              </a:rPr>
              <a:t>punteggio massimo attribuibile è pari a </a:t>
            </a:r>
            <a:r>
              <a:rPr lang="it-IT" altLang="it-IT" dirty="0">
                <a:latin typeface="Calibri" panose="020F0502020204030204" pitchFamily="34" charset="0"/>
              </a:rPr>
              <a:t>130 </a:t>
            </a:r>
            <a:r>
              <a:rPr lang="it-IT" altLang="it-IT" dirty="0">
                <a:latin typeface="Calibri" panose="020F0502020204030204" pitchFamily="34" charset="0"/>
              </a:rPr>
              <a:t>punti.  </a:t>
            </a:r>
            <a:endParaRPr lang="it-IT" altLang="it-IT" dirty="0">
              <a:latin typeface="Calibri" panose="020F0502020204030204" pitchFamily="34" charset="0"/>
            </a:endParaRPr>
          </a:p>
          <a:p>
            <a:pPr algn="just"/>
            <a:endParaRPr lang="it-IT" altLang="it-IT" dirty="0">
              <a:latin typeface="Calibri" panose="020F0502020204030204" pitchFamily="34" charset="0"/>
            </a:endParaRPr>
          </a:p>
          <a:p>
            <a:pPr algn="just"/>
            <a:r>
              <a:rPr lang="it-IT" altLang="it-IT" dirty="0">
                <a:latin typeface="Calibri" panose="020F0502020204030204" pitchFamily="34" charset="0"/>
              </a:rPr>
              <a:t>In </a:t>
            </a:r>
            <a:r>
              <a:rPr lang="it-IT" altLang="it-IT" dirty="0">
                <a:latin typeface="Calibri" panose="020F0502020204030204" pitchFamily="34" charset="0"/>
              </a:rPr>
              <a:t>caso di parità di punteggio è data priorità alla domanda che prevede il </a:t>
            </a:r>
            <a:r>
              <a:rPr lang="it-IT" altLang="it-IT" dirty="0">
                <a:latin typeface="Calibri" panose="020F0502020204030204" pitchFamily="34" charset="0"/>
              </a:rPr>
              <a:t>maggior incremento occupazionale. </a:t>
            </a:r>
          </a:p>
          <a:p>
            <a:pPr algn="just"/>
            <a:endParaRPr lang="it-IT" altLang="it-IT" dirty="0">
              <a:latin typeface="Calibri" panose="020F0502020204030204" pitchFamily="34" charset="0"/>
            </a:endParaRPr>
          </a:p>
          <a:p>
            <a:pPr algn="just"/>
            <a:r>
              <a:rPr lang="it-IT" altLang="it-IT" dirty="0">
                <a:latin typeface="Calibri" panose="020F0502020204030204" pitchFamily="34" charset="0"/>
              </a:rPr>
              <a:t>Nel caso di parità di incremento occupazionale prevale l’ordine cronologico di presentazione delle domande.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821952" y="1628800"/>
            <a:ext cx="8594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E’ riconosciuta  una </a:t>
            </a:r>
            <a:r>
              <a:rPr lang="it-IT" b="1" dirty="0">
                <a:solidFill>
                  <a:srgbClr val="009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maggiorazione del 30%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del punteggio ai programmi di investimento produttivo e/o tutela ambientale relativi alle attività economiche prioritarie previste dall’Avviso 6 febbraio 2019 n. 37925 ed elencate nell’allegato 2.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5818242" y="2654870"/>
            <a:ext cx="576064" cy="93377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7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86" y="279175"/>
            <a:ext cx="730993" cy="44834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609" y="252281"/>
            <a:ext cx="592651" cy="592651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9551582" y="765175"/>
            <a:ext cx="89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#181GELA</a:t>
            </a:r>
            <a:endParaRPr lang="it-IT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1524000" y="806146"/>
            <a:ext cx="6369978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36547" y="779459"/>
            <a:ext cx="7870005" cy="441361"/>
          </a:xfrm>
        </p:spPr>
        <p:txBody>
          <a:bodyPr/>
          <a:lstStyle/>
          <a:p>
            <a:r>
              <a:rPr lang="it-IT" sz="2800" b="1" dirty="0"/>
              <a:t>Definizione della graduatoria </a:t>
            </a:r>
            <a:r>
              <a:rPr lang="it-IT" sz="2800" b="1" dirty="0"/>
              <a:t>(4/4)</a:t>
            </a:r>
            <a:endParaRPr lang="it-IT" sz="2800" b="1" dirty="0"/>
          </a:p>
        </p:txBody>
      </p:sp>
      <p:grpSp>
        <p:nvGrpSpPr>
          <p:cNvPr id="7" name="Gruppo 6"/>
          <p:cNvGrpSpPr/>
          <p:nvPr/>
        </p:nvGrpSpPr>
        <p:grpSpPr>
          <a:xfrm>
            <a:off x="8767800" y="259608"/>
            <a:ext cx="1705108" cy="774505"/>
            <a:chOff x="7215608" y="252280"/>
            <a:chExt cx="1705108" cy="774505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3785" y="279175"/>
              <a:ext cx="730993" cy="448342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5608" y="252280"/>
              <a:ext cx="592651" cy="592651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8027581" y="765175"/>
              <a:ext cx="8931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#181GELA</a:t>
              </a:r>
              <a:endPara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38427"/>
              </p:ext>
            </p:extLst>
          </p:nvPr>
        </p:nvGraphicFramePr>
        <p:xfrm>
          <a:off x="1925445" y="1541120"/>
          <a:ext cx="8129239" cy="4635848"/>
        </p:xfrm>
        <a:graphic>
          <a:graphicData uri="http://schemas.openxmlformats.org/drawingml/2006/table">
            <a:tbl>
              <a:tblPr/>
              <a:tblGrid>
                <a:gridCol w="8129239"/>
              </a:tblGrid>
              <a:tr h="18543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Elenco delle attività economiche prioritarie (codici ATECO 2007)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3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- 10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industrie alimentari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3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- 17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fabbricazione di carta e prodotti di carta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3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- 20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fabbricazione di prodotti chimici (intera divisione ad eccezione del codice 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fabbricazione di fibre sintetiche e artificiali)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3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- 21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fabbricazione di prodotti farmaceutici di base e di preparati farmaceutici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3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- 22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fabbricazione di articoli in gomma e materie plastiche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3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- 25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fabbricazione di prodotti in metallo (esclusi macchinari e attrezzature)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3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- 26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fabbricazione di computer prodotti elettronica ottica; apparecchi elettromedicali, apparecchi misurazione orologi;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3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- 28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fabbricazione di macchinari ed apparecchiature 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7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- 33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riparazione, manutenzione ed installazione di macchine ed apparecchiature (intera divisione ad eccezione del codice 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33.15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riparazione di navi e imbarcazioni (esclusi i loro motori)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3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- 35.30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fornitura di vapore e aria condizionata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7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- 37.00.0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raccolta e depurazione delle acque di scarico (limitatamente al trattamento delle acque reflue di origine industriale tramite processi fisici, chimici e biologici come diluizione, filtraggio, ecc.)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3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- 38.1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raccolta dei rifiuti (limitatamente a quelli di origine industriale e commerciale)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3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- 38.2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trattamento e smaltimento dei rifiuti (limitatamente a quelli di origine industriale e commerciale)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3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- 38.3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recupero dei materiali (limitatamente a quelli di origine industriale e commerciale)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3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 - 52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magazzinaggio e attività di supporto ai trasporti, con esclusione dei mezzi di trasporto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3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- 55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alloggio (intera divisione ad eccezione del codice 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55.90.1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gestione di vagoni letto)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3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 - 62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produzione di software, consulenza informatica e attività connesse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3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- 70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attività direzione aziendale e di consulenza gestionale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3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- 71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attività degli Studi di architettura e d'ingegneria; collaudi ed analisi tecniche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3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- 72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ricerca scientifica e sviluppo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3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- 74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altre attività professionali, scientifiche e tecniche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3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- 82.92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attività di imballaggio e confezionamento per conto terzi</a:t>
                      </a:r>
                    </a:p>
                  </a:txBody>
                  <a:tcPr marL="6002" marR="6002" marT="60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7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1524000" y="657240"/>
            <a:ext cx="6601622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801494" y="611070"/>
            <a:ext cx="8001000" cy="639762"/>
          </a:xfrm>
        </p:spPr>
        <p:txBody>
          <a:bodyPr/>
          <a:lstStyle/>
          <a:p>
            <a:pPr algn="l"/>
            <a:r>
              <a:rPr lang="it-IT" sz="2800" b="1" dirty="0"/>
              <a:t>Impegni occupazionali -Obblighi</a:t>
            </a:r>
            <a:r>
              <a:rPr lang="it-IT" sz="2800" b="1" dirty="0"/>
              <a:t/>
            </a:r>
            <a:br>
              <a:rPr lang="it-IT" sz="2800" b="1" dirty="0"/>
            </a:br>
            <a:endParaRPr lang="it-IT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55" y="3701471"/>
            <a:ext cx="1728191" cy="25171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55" y="1302455"/>
            <a:ext cx="1728191" cy="21893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503712" y="1219898"/>
            <a:ext cx="6912768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defRPr/>
            </a:pP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I soggetti beneficiari si impegnano a: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Nell’ambito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di un programma occupazione che prevede un incremento di ULA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 procedere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prioritariamente </a:t>
            </a:r>
            <a:r>
              <a:rPr lang="it-IT" sz="1600" b="1" dirty="0">
                <a:solidFill>
                  <a:srgbClr val="00903B"/>
                </a:solidFill>
                <a:latin typeface="Calibri" panose="020F0502020204030204" pitchFamily="34" charset="0"/>
                <a:cs typeface="Arial" pitchFamily="34" charset="0"/>
              </a:rPr>
              <a:t>all’assunzione del personale </a:t>
            </a:r>
            <a:r>
              <a:rPr lang="it-IT" sz="1600" b="1" dirty="0">
                <a:solidFill>
                  <a:srgbClr val="00903B"/>
                </a:solidFill>
                <a:latin typeface="Calibri" panose="020F0502020204030204" pitchFamily="34" charset="0"/>
                <a:cs typeface="Arial" pitchFamily="34" charset="0"/>
              </a:rPr>
              <a:t>dallo specifico  </a:t>
            </a:r>
            <a:r>
              <a:rPr lang="it-IT" sz="1600" b="1" dirty="0">
                <a:solidFill>
                  <a:srgbClr val="00903B"/>
                </a:solidFill>
                <a:latin typeface="Calibri" panose="020F0502020204030204" pitchFamily="34" charset="0"/>
                <a:cs typeface="Arial" pitchFamily="34" charset="0"/>
              </a:rPr>
              <a:t>bacino di </a:t>
            </a:r>
            <a:r>
              <a:rPr lang="it-IT" sz="1600" b="1" dirty="0">
                <a:solidFill>
                  <a:srgbClr val="00903B"/>
                </a:solidFill>
                <a:latin typeface="Calibri" panose="020F0502020204030204" pitchFamily="34" charset="0"/>
                <a:cs typeface="Arial" pitchFamily="34" charset="0"/>
              </a:rPr>
              <a:t>riferimento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nell’ambito del fabbisogno tecnico dell’iniziativa e previa verifica della sussistenza dei requisiti professionali</a:t>
            </a:r>
          </a:p>
          <a:p>
            <a:pPr marL="285750" indent="-285750" algn="just" fontAlgn="base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Concludere, </a:t>
            </a:r>
            <a:r>
              <a:rPr lang="it-IT" sz="1600" b="1" dirty="0">
                <a:solidFill>
                  <a:srgbClr val="00903B"/>
                </a:solidFill>
                <a:latin typeface="Calibri" panose="020F0502020204030204" pitchFamily="34" charset="0"/>
                <a:cs typeface="Arial" pitchFamily="34" charset="0"/>
              </a:rPr>
              <a:t>entro 12 mesi dall’ultimazione del programma d’investimento</a:t>
            </a: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, il programma occupazionale proposto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 bwMode="auto">
          <a:xfrm>
            <a:off x="4079776" y="3771448"/>
            <a:ext cx="2592288" cy="103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Se il decremento del programma occupazione rimane entro il 50% di quello previsto 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6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it-IT" sz="16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Proporzionale </a:t>
            </a: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revoca delle </a:t>
            </a: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agevolazione</a:t>
            </a:r>
            <a:endParaRPr lang="it-IT" sz="16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it-IT" sz="16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it-IT" sz="16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it-IT" sz="16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it-IT" dirty="0"/>
          </a:p>
        </p:txBody>
      </p:sp>
      <p:sp>
        <p:nvSpPr>
          <p:cNvPr id="11" name="Triangolo isoscele 10"/>
          <p:cNvSpPr/>
          <p:nvPr/>
        </p:nvSpPr>
        <p:spPr>
          <a:xfrm rot="10800000">
            <a:off x="4810130" y="4995585"/>
            <a:ext cx="1224137" cy="21602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Sottotitolo 2"/>
          <p:cNvSpPr txBox="1">
            <a:spLocks/>
          </p:cNvSpPr>
          <p:nvPr/>
        </p:nvSpPr>
        <p:spPr bwMode="auto">
          <a:xfrm>
            <a:off x="7464152" y="3771448"/>
            <a:ext cx="2952328" cy="103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Se il decremento del programma occupazionale è superiore al 50% di quello previsto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Totale </a:t>
            </a: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revoca delle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agevolazioni</a:t>
            </a:r>
          </a:p>
        </p:txBody>
      </p:sp>
      <p:sp>
        <p:nvSpPr>
          <p:cNvPr id="14" name="Triangolo isoscele 13"/>
          <p:cNvSpPr/>
          <p:nvPr/>
        </p:nvSpPr>
        <p:spPr>
          <a:xfrm rot="10800000">
            <a:off x="8404373" y="4975037"/>
            <a:ext cx="1224137" cy="21602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8739608" y="252281"/>
            <a:ext cx="1705108" cy="774505"/>
            <a:chOff x="7215608" y="252280"/>
            <a:chExt cx="1705108" cy="774505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3785" y="279175"/>
              <a:ext cx="730993" cy="448342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5608" y="252280"/>
              <a:ext cx="592651" cy="592651"/>
            </a:xfrm>
            <a:prstGeom prst="rect">
              <a:avLst/>
            </a:prstGeom>
          </p:spPr>
        </p:pic>
        <p:sp>
          <p:nvSpPr>
            <p:cNvPr id="18" name="CasellaDiTesto 17"/>
            <p:cNvSpPr txBox="1"/>
            <p:nvPr/>
          </p:nvSpPr>
          <p:spPr>
            <a:xfrm>
              <a:off x="8027581" y="765175"/>
              <a:ext cx="8931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#181GELA</a:t>
              </a:r>
              <a:endPara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8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tangolo 68"/>
          <p:cNvSpPr/>
          <p:nvPr/>
        </p:nvSpPr>
        <p:spPr>
          <a:xfrm>
            <a:off x="1524000" y="626418"/>
            <a:ext cx="6900464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731434" y="572547"/>
            <a:ext cx="8784166" cy="639762"/>
          </a:xfrm>
        </p:spPr>
        <p:txBody>
          <a:bodyPr/>
          <a:lstStyle/>
          <a:p>
            <a:pPr algn="l"/>
            <a:r>
              <a:rPr lang="it-IT" sz="2800" b="1" dirty="0"/>
              <a:t>Fase istruttoria – criteri di valutazione</a:t>
            </a:r>
            <a:endParaRPr lang="it-IT" sz="2800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5879976" y="1096432"/>
            <a:ext cx="4320480" cy="50405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b="1" dirty="0">
                <a:latin typeface="Calibri" panose="020F0502020204030204" pitchFamily="34" charset="0"/>
              </a:rPr>
              <a:t>Sintesi delle verifiche richieste dalla Circolare attuativa 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1775520" y="1096432"/>
            <a:ext cx="3312368" cy="50405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b="1" dirty="0">
                <a:latin typeface="Calibri" panose="020F0502020204030204" pitchFamily="34" charset="0"/>
              </a:rPr>
              <a:t>Criteri 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1775520" y="1632387"/>
            <a:ext cx="504056" cy="50405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1775520" y="2280459"/>
            <a:ext cx="504056" cy="50405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775520" y="2928531"/>
            <a:ext cx="504056" cy="50405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1775520" y="3576603"/>
            <a:ext cx="504056" cy="50405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775520" y="4224675"/>
            <a:ext cx="504056" cy="50405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2351584" y="1632387"/>
            <a:ext cx="273630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>
                <a:latin typeface="Calibri" panose="020F0502020204030204" pitchFamily="34" charset="0"/>
              </a:rPr>
              <a:t>Credibilità del soggetto proponente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2351584" y="2280459"/>
            <a:ext cx="273630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>
                <a:latin typeface="Calibri" panose="020F0502020204030204" pitchFamily="34" charset="0"/>
              </a:rPr>
              <a:t>Fattibilità tecnica del programma degli investimenti 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2351584" y="2928531"/>
            <a:ext cx="273630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>
                <a:latin typeface="Calibri" panose="020F0502020204030204" pitchFamily="34" charset="0"/>
              </a:rPr>
              <a:t>Impatto occupazionale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2351584" y="3576603"/>
            <a:ext cx="273630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>
                <a:latin typeface="Calibri" panose="020F0502020204030204" pitchFamily="34" charset="0"/>
              </a:rPr>
              <a:t>Mercato e strategie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2351584" y="4224675"/>
            <a:ext cx="273630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>
                <a:latin typeface="Calibri" panose="020F0502020204030204" pitchFamily="34" charset="0"/>
              </a:rPr>
              <a:t>Fattibilità e sostenibilità eco-fin</a:t>
            </a:r>
          </a:p>
        </p:txBody>
      </p:sp>
      <p:sp>
        <p:nvSpPr>
          <p:cNvPr id="55" name="Triangolo isoscele 54"/>
          <p:cNvSpPr/>
          <p:nvPr/>
        </p:nvSpPr>
        <p:spPr>
          <a:xfrm rot="5400000">
            <a:off x="5303911" y="1815753"/>
            <a:ext cx="432048" cy="144016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Triangolo isoscele 55"/>
          <p:cNvSpPr/>
          <p:nvPr/>
        </p:nvSpPr>
        <p:spPr>
          <a:xfrm rot="5400000">
            <a:off x="5303911" y="2442053"/>
            <a:ext cx="432048" cy="144016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Triangolo isoscele 56"/>
          <p:cNvSpPr/>
          <p:nvPr/>
        </p:nvSpPr>
        <p:spPr>
          <a:xfrm rot="5400000">
            <a:off x="5303911" y="3105205"/>
            <a:ext cx="432048" cy="144016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Triangolo isoscele 57"/>
          <p:cNvSpPr/>
          <p:nvPr/>
        </p:nvSpPr>
        <p:spPr>
          <a:xfrm rot="5400000">
            <a:off x="5303911" y="3753277"/>
            <a:ext cx="432048" cy="144016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Triangolo isoscele 58"/>
          <p:cNvSpPr/>
          <p:nvPr/>
        </p:nvSpPr>
        <p:spPr>
          <a:xfrm rot="5400000">
            <a:off x="5303911" y="4401349"/>
            <a:ext cx="432048" cy="144016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5879976" y="1632387"/>
            <a:ext cx="432048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>
                <a:latin typeface="Calibri" panose="020F0502020204030204" pitchFamily="34" charset="0"/>
              </a:rPr>
              <a:t>Competenze manageriali e credibilità finanziaria ex-ante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5879976" y="2280459"/>
            <a:ext cx="432048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>
                <a:latin typeface="Calibri" panose="020F0502020204030204" pitchFamily="34" charset="0"/>
              </a:rPr>
              <a:t>Coerenza tecnica e temporale del programma degli investimenti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5879976" y="2928531"/>
            <a:ext cx="432048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>
                <a:latin typeface="Calibri" panose="020F0502020204030204" pitchFamily="34" charset="0"/>
              </a:rPr>
              <a:t>Incremento occupazionale (nr e qualità)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5879976" y="3576603"/>
            <a:ext cx="432048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>
                <a:latin typeface="Calibri" panose="020F0502020204030204" pitchFamily="34" charset="0"/>
              </a:rPr>
              <a:t>Analisi strategica, competitiva e di mercato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5879976" y="4224675"/>
            <a:ext cx="432048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>
                <a:latin typeface="Calibri" panose="020F0502020204030204" pitchFamily="34" charset="0"/>
              </a:rPr>
              <a:t>Copertura del programma degli investimenti, redditività, capacità restitutiva del debito (agevolato e/o ordinario)</a:t>
            </a:r>
          </a:p>
        </p:txBody>
      </p:sp>
      <p:pic>
        <p:nvPicPr>
          <p:cNvPr id="65" name="Immagine 64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25" y="4809708"/>
            <a:ext cx="6899041" cy="1440160"/>
          </a:xfrm>
          <a:prstGeom prst="rect">
            <a:avLst/>
          </a:prstGeom>
        </p:spPr>
      </p:pic>
      <p:pic>
        <p:nvPicPr>
          <p:cNvPr id="67" name="Immagin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786" y="279175"/>
            <a:ext cx="730993" cy="448342"/>
          </a:xfrm>
          <a:prstGeom prst="rect">
            <a:avLst/>
          </a:prstGeom>
        </p:spPr>
      </p:pic>
      <p:pic>
        <p:nvPicPr>
          <p:cNvPr id="68" name="Immagin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609" y="252281"/>
            <a:ext cx="592651" cy="592651"/>
          </a:xfrm>
          <a:prstGeom prst="rect">
            <a:avLst/>
          </a:prstGeom>
        </p:spPr>
      </p:pic>
      <p:sp>
        <p:nvSpPr>
          <p:cNvPr id="70" name="CasellaDiTesto 69"/>
          <p:cNvSpPr txBox="1"/>
          <p:nvPr/>
        </p:nvSpPr>
        <p:spPr>
          <a:xfrm>
            <a:off x="9551582" y="765175"/>
            <a:ext cx="89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#181GELA</a:t>
            </a:r>
            <a:endParaRPr lang="it-IT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/>
          <p:cNvSpPr/>
          <p:nvPr/>
        </p:nvSpPr>
        <p:spPr>
          <a:xfrm>
            <a:off x="1523999" y="759980"/>
            <a:ext cx="7880280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669790" y="695835"/>
            <a:ext cx="8784166" cy="639762"/>
          </a:xfrm>
        </p:spPr>
        <p:txBody>
          <a:bodyPr/>
          <a:lstStyle/>
          <a:p>
            <a:pPr algn="l"/>
            <a:r>
              <a:rPr lang="it-IT" sz="2800" b="1" dirty="0"/>
              <a:t>Fase istruttoria – completezza documentale</a:t>
            </a:r>
            <a:endParaRPr lang="it-IT" sz="28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775520" y="1934561"/>
            <a:ext cx="504056" cy="50405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351584" y="1934561"/>
            <a:ext cx="338437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dirty="0">
                <a:latin typeface="Calibri" panose="020F0502020204030204" pitchFamily="34" charset="0"/>
              </a:rPr>
              <a:t>Fattibilità tecnica del programma degli investimenti </a:t>
            </a: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1" y="4838695"/>
            <a:ext cx="6899041" cy="1440160"/>
          </a:xfrm>
          <a:prstGeom prst="rect">
            <a:avLst/>
          </a:prstGeom>
        </p:spPr>
      </p:pic>
      <p:sp>
        <p:nvSpPr>
          <p:cNvPr id="29" name="Triangolo isoscele 28"/>
          <p:cNvSpPr/>
          <p:nvPr/>
        </p:nvSpPr>
        <p:spPr>
          <a:xfrm rot="10800000">
            <a:off x="3647728" y="2510625"/>
            <a:ext cx="432048" cy="144016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1775520" y="1299759"/>
            <a:ext cx="8640960" cy="50405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>
                <a:latin typeface="Calibri" panose="020F0502020204030204" pitchFamily="34" charset="0"/>
              </a:rPr>
              <a:t>Una domanda di agevolazione completa di </a:t>
            </a:r>
            <a:r>
              <a:rPr lang="it-IT" sz="1400" u="sng" dirty="0">
                <a:latin typeface="Calibri" panose="020F0502020204030204" pitchFamily="34" charset="0"/>
              </a:rPr>
              <a:t>tutta la documentazione progettuale</a:t>
            </a:r>
            <a:r>
              <a:rPr lang="it-IT" sz="1400" dirty="0">
                <a:latin typeface="Calibri" panose="020F0502020204030204" pitchFamily="34" charset="0"/>
              </a:rPr>
              <a:t> consente ad Invitalia di concludere l’iter istruttorio </a:t>
            </a:r>
            <a:r>
              <a:rPr lang="it-IT" sz="1400" u="sng" dirty="0">
                <a:latin typeface="Calibri" panose="020F0502020204030204" pitchFamily="34" charset="0"/>
              </a:rPr>
              <a:t>rapidamente</a:t>
            </a:r>
            <a:r>
              <a:rPr lang="it-IT" sz="1400" dirty="0">
                <a:latin typeface="Calibri" panose="020F0502020204030204" pitchFamily="34" charset="0"/>
              </a:rPr>
              <a:t>. A tal riguardo, </a:t>
            </a:r>
            <a:r>
              <a:rPr lang="it-IT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massima attenzione </a:t>
            </a:r>
            <a:r>
              <a:rPr lang="it-IT" sz="1400" dirty="0">
                <a:latin typeface="Calibri" panose="020F0502020204030204" pitchFamily="34" charset="0"/>
              </a:rPr>
              <a:t>per i seguenti criteri di valutazione</a:t>
            </a:r>
          </a:p>
        </p:txBody>
      </p:sp>
      <p:sp>
        <p:nvSpPr>
          <p:cNvPr id="32" name="CasellaDiTesto 31"/>
          <p:cNvSpPr txBox="1">
            <a:spLocks noChangeAspect="1"/>
          </p:cNvSpPr>
          <p:nvPr/>
        </p:nvSpPr>
        <p:spPr>
          <a:xfrm>
            <a:off x="1775520" y="2726649"/>
            <a:ext cx="396044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just"/>
            <a:r>
              <a:rPr lang="it-IT" sz="14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Cantierabilità</a:t>
            </a:r>
            <a:r>
              <a:rPr lang="it-IT" sz="1400" b="1" dirty="0">
                <a:latin typeface="Calibri" panose="020F0502020204030204" pitchFamily="34" charset="0"/>
              </a:rPr>
              <a:t> </a:t>
            </a:r>
            <a:r>
              <a:rPr lang="it-IT" sz="1400" dirty="0">
                <a:latin typeface="Calibri" panose="020F0502020204030204" pitchFamily="34" charset="0"/>
              </a:rPr>
              <a:t>dell’iniziativa:</a:t>
            </a:r>
            <a:r>
              <a:rPr lang="it-IT" sz="1400" b="1" dirty="0">
                <a:latin typeface="Calibri" panose="020F0502020204030204" pitchFamily="34" charset="0"/>
              </a:rPr>
              <a:t> 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</a:rPr>
              <a:t>attestazione della disponibilità del sito in capo al proponente,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</a:rPr>
              <a:t>conformità del piano investimenti a permessi e autorizzazioni e verifica condizioni e tempi per ottenimento;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</a:rPr>
              <a:t>attendibilità  del </a:t>
            </a:r>
            <a:r>
              <a:rPr lang="it-IT" sz="1400" dirty="0">
                <a:latin typeface="Calibri" panose="020F0502020204030204" pitchFamily="34" charset="0"/>
              </a:rPr>
              <a:t>cronoprogramma degli </a:t>
            </a:r>
            <a:r>
              <a:rPr lang="it-IT" sz="1400" dirty="0">
                <a:latin typeface="Calibri" panose="020F0502020204030204" pitchFamily="34" charset="0"/>
              </a:rPr>
              <a:t>investimenti;</a:t>
            </a:r>
          </a:p>
          <a:p>
            <a:pPr algn="just"/>
            <a:r>
              <a:rPr lang="it-IT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Capacità </a:t>
            </a:r>
            <a:r>
              <a:rPr lang="it-IT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produttiva </a:t>
            </a:r>
            <a:r>
              <a:rPr lang="it-IT" sz="1400" dirty="0">
                <a:latin typeface="Calibri" panose="020F0502020204030204" pitchFamily="34" charset="0"/>
              </a:rPr>
              <a:t>(teorica ed effettiva da piano) e coerenza con i livelli occupazionali indicati;</a:t>
            </a:r>
          </a:p>
          <a:p>
            <a:pPr algn="just"/>
            <a:r>
              <a:rPr lang="it-IT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Congruità e pertinenza </a:t>
            </a:r>
            <a:r>
              <a:rPr lang="it-IT" sz="1400" dirty="0">
                <a:latin typeface="Calibri" panose="020F0502020204030204" pitchFamily="34" charset="0"/>
              </a:rPr>
              <a:t>delle spese relative al programma degli investimenti.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6672064" y="1934561"/>
            <a:ext cx="504056" cy="50405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7248128" y="1934561"/>
            <a:ext cx="316835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dirty="0">
                <a:latin typeface="Calibri" panose="020F0502020204030204" pitchFamily="34" charset="0"/>
              </a:rPr>
              <a:t>Mercato e strategie</a:t>
            </a:r>
          </a:p>
        </p:txBody>
      </p:sp>
      <p:sp>
        <p:nvSpPr>
          <p:cNvPr id="37" name="CasellaDiTesto 36"/>
          <p:cNvSpPr txBox="1">
            <a:spLocks noChangeAspect="1"/>
          </p:cNvSpPr>
          <p:nvPr/>
        </p:nvSpPr>
        <p:spPr>
          <a:xfrm>
            <a:off x="6672064" y="2726649"/>
            <a:ext cx="3744416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just"/>
            <a:r>
              <a:rPr lang="it-IT" sz="1400" dirty="0">
                <a:latin typeface="Calibri" panose="020F0502020204030204" pitchFamily="34" charset="0"/>
              </a:rPr>
              <a:t>Verifica degli </a:t>
            </a:r>
            <a:r>
              <a:rPr lang="it-IT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obiettivi di fatturato </a:t>
            </a:r>
            <a:r>
              <a:rPr lang="it-IT" sz="1400" dirty="0">
                <a:latin typeface="Calibri" panose="020F0502020204030204" pitchFamily="34" charset="0"/>
              </a:rPr>
              <a:t>alla luce di </a:t>
            </a:r>
            <a:r>
              <a:rPr lang="it-IT" sz="1400" b="1" dirty="0">
                <a:latin typeface="Calibri" panose="020F0502020204030204" pitchFamily="34" charset="0"/>
              </a:rPr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</a:rPr>
              <a:t>Profondità e attendibilità  delle </a:t>
            </a:r>
            <a:r>
              <a:rPr lang="it-IT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analisi di mercato </a:t>
            </a:r>
            <a:r>
              <a:rPr lang="it-IT" sz="1400" dirty="0">
                <a:latin typeface="Calibri" panose="020F0502020204030204" pitchFamily="34" charset="0"/>
              </a:rPr>
              <a:t>effettuate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</a:rPr>
              <a:t>Posizionamento dell’offerta all’interno dell’arena competitiva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</a:rPr>
              <a:t>Sostenibilità del </a:t>
            </a:r>
            <a:r>
              <a:rPr lang="it-IT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vantaggio evidenziato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</a:rPr>
              <a:t>Coerenza ed </a:t>
            </a:r>
            <a:r>
              <a:rPr lang="it-IT" sz="1400" dirty="0">
                <a:latin typeface="Calibri" panose="020F0502020204030204" pitchFamily="34" charset="0"/>
              </a:rPr>
              <a:t>e</a:t>
            </a:r>
            <a:r>
              <a:rPr lang="it-IT" sz="1400" dirty="0">
                <a:latin typeface="Calibri" panose="020F0502020204030204" pitchFamily="34" charset="0"/>
              </a:rPr>
              <a:t>fficacia </a:t>
            </a:r>
            <a:r>
              <a:rPr lang="it-IT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delle strategie di marketing</a:t>
            </a:r>
          </a:p>
        </p:txBody>
      </p:sp>
      <p:sp>
        <p:nvSpPr>
          <p:cNvPr id="40" name="Triangolo isoscele 39"/>
          <p:cNvSpPr/>
          <p:nvPr/>
        </p:nvSpPr>
        <p:spPr>
          <a:xfrm rot="10800000">
            <a:off x="8256240" y="2510625"/>
            <a:ext cx="432048" cy="144016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786" y="145613"/>
            <a:ext cx="730993" cy="448342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609" y="118719"/>
            <a:ext cx="592651" cy="592651"/>
          </a:xfrm>
          <a:prstGeom prst="rect">
            <a:avLst/>
          </a:prstGeom>
        </p:spPr>
      </p:pic>
      <p:sp>
        <p:nvSpPr>
          <p:cNvPr id="49" name="CasellaDiTesto 48"/>
          <p:cNvSpPr txBox="1"/>
          <p:nvPr/>
        </p:nvSpPr>
        <p:spPr>
          <a:xfrm>
            <a:off x="9551582" y="765175"/>
            <a:ext cx="89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#181GELA</a:t>
            </a:r>
            <a:endParaRPr lang="it-IT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1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7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sellaDiTesto 4"/>
          <p:cNvSpPr txBox="1">
            <a:spLocks noChangeArrowheads="1"/>
          </p:cNvSpPr>
          <p:nvPr/>
        </p:nvSpPr>
        <p:spPr bwMode="auto">
          <a:xfrm>
            <a:off x="1793507" y="2884226"/>
            <a:ext cx="2354497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>
                <a:solidFill>
                  <a:schemeClr val="accent1">
                    <a:lumMod val="50000"/>
                  </a:schemeClr>
                </a:solidFill>
                <a:ea typeface="Geneva" pitchFamily="34" charset="0"/>
                <a:cs typeface="Calibri" panose="020F0502020204030204" pitchFamily="34" charset="0"/>
              </a:rPr>
              <a:t>Quadro</a:t>
            </a:r>
            <a:r>
              <a:rPr lang="it-IT" altLang="it-IT" sz="1800" b="1" dirty="0">
                <a:solidFill>
                  <a:schemeClr val="tx1">
                    <a:lumMod val="50000"/>
                    <a:lumOff val="50000"/>
                  </a:schemeClr>
                </a:solidFill>
                <a:ea typeface="Geneva" pitchFamily="34" charset="0"/>
                <a:cs typeface="Calibri" panose="020F0502020204030204" pitchFamily="34" charset="0"/>
              </a:rPr>
              <a:t> </a:t>
            </a:r>
            <a:r>
              <a:rPr lang="it-IT" altLang="it-IT" sz="1800" b="1" dirty="0">
                <a:solidFill>
                  <a:schemeClr val="accent1">
                    <a:lumMod val="50000"/>
                  </a:schemeClr>
                </a:solidFill>
                <a:ea typeface="Geneva" pitchFamily="34" charset="0"/>
                <a:cs typeface="Calibri" panose="020F0502020204030204" pitchFamily="34" charset="0"/>
              </a:rPr>
              <a:t>normativo</a:t>
            </a:r>
          </a:p>
        </p:txBody>
      </p:sp>
      <p:sp>
        <p:nvSpPr>
          <p:cNvPr id="28675" name="CasellaDiTesto 6"/>
          <p:cNvSpPr txBox="1">
            <a:spLocks noChangeArrowheads="1"/>
          </p:cNvSpPr>
          <p:nvPr/>
        </p:nvSpPr>
        <p:spPr bwMode="auto">
          <a:xfrm>
            <a:off x="8074662" y="3713684"/>
            <a:ext cx="1825956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>
                <a:solidFill>
                  <a:schemeClr val="accent1">
                    <a:lumMod val="50000"/>
                  </a:schemeClr>
                </a:solidFill>
                <a:ea typeface="Geneva" pitchFamily="34" charset="0"/>
                <a:cs typeface="Calibri" panose="020F0502020204030204" pitchFamily="34" charset="0"/>
              </a:rPr>
              <a:t>Dotazione</a:t>
            </a:r>
            <a:r>
              <a:rPr lang="it-IT" altLang="it-IT" sz="2400" b="1" dirty="0">
                <a:ea typeface="Geneva" pitchFamily="34" charset="0"/>
                <a:cs typeface="Calibri" panose="020F0502020204030204" pitchFamily="34" charset="0"/>
              </a:rPr>
              <a:t> </a:t>
            </a:r>
            <a:r>
              <a:rPr lang="it-IT" altLang="it-IT" sz="2400" b="1" dirty="0">
                <a:solidFill>
                  <a:schemeClr val="accent1">
                    <a:lumMod val="50000"/>
                  </a:schemeClr>
                </a:solidFill>
                <a:ea typeface="Geneva" pitchFamily="34" charset="0"/>
                <a:cs typeface="Calibri" panose="020F0502020204030204" pitchFamily="34" charset="0"/>
              </a:rPr>
              <a:t>finanziaria</a:t>
            </a:r>
          </a:p>
        </p:txBody>
      </p:sp>
      <p:sp>
        <p:nvSpPr>
          <p:cNvPr id="28676" name="CasellaDiTesto 9"/>
          <p:cNvSpPr txBox="1">
            <a:spLocks noChangeArrowheads="1"/>
          </p:cNvSpPr>
          <p:nvPr/>
        </p:nvSpPr>
        <p:spPr bwMode="auto">
          <a:xfrm>
            <a:off x="8061744" y="4570302"/>
            <a:ext cx="1759593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2000" b="1" dirty="0">
                <a:solidFill>
                  <a:srgbClr val="C00000"/>
                </a:solidFill>
                <a:ea typeface="Geneva" pitchFamily="34" charset="0"/>
                <a:cs typeface="Calibri" panose="020F0502020204030204" pitchFamily="34" charset="0"/>
              </a:rPr>
              <a:t>€ 25 mln</a:t>
            </a:r>
            <a:endParaRPr lang="it-IT" altLang="it-IT" sz="2000" dirty="0">
              <a:ea typeface="Geneva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oup 56"/>
          <p:cNvGrpSpPr>
            <a:grpSpLocks noChangeAspect="1"/>
          </p:cNvGrpSpPr>
          <p:nvPr/>
        </p:nvGrpSpPr>
        <p:grpSpPr bwMode="auto">
          <a:xfrm>
            <a:off x="7285396" y="3988213"/>
            <a:ext cx="841306" cy="728946"/>
            <a:chOff x="2775" y="1262"/>
            <a:chExt cx="2134" cy="1849"/>
          </a:xfrm>
          <a:solidFill>
            <a:srgbClr val="C00000"/>
          </a:solidFill>
        </p:grpSpPr>
        <p:sp>
          <p:nvSpPr>
            <p:cNvPr id="39" name="Freeform 57"/>
            <p:cNvSpPr>
              <a:spLocks/>
            </p:cNvSpPr>
            <p:nvPr/>
          </p:nvSpPr>
          <p:spPr bwMode="auto">
            <a:xfrm>
              <a:off x="2775" y="2236"/>
              <a:ext cx="1734" cy="875"/>
            </a:xfrm>
            <a:custGeom>
              <a:avLst/>
              <a:gdLst>
                <a:gd name="T0" fmla="*/ 0 w 731"/>
                <a:gd name="T1" fmla="*/ 41 h 369"/>
                <a:gd name="T2" fmla="*/ 67 w 731"/>
                <a:gd name="T3" fmla="*/ 27 h 369"/>
                <a:gd name="T4" fmla="*/ 197 w 731"/>
                <a:gd name="T5" fmla="*/ 148 h 369"/>
                <a:gd name="T6" fmla="*/ 203 w 731"/>
                <a:gd name="T7" fmla="*/ 160 h 369"/>
                <a:gd name="T8" fmla="*/ 294 w 731"/>
                <a:gd name="T9" fmla="*/ 235 h 369"/>
                <a:gd name="T10" fmla="*/ 532 w 731"/>
                <a:gd name="T11" fmla="*/ 229 h 369"/>
                <a:gd name="T12" fmla="*/ 537 w 731"/>
                <a:gd name="T13" fmla="*/ 221 h 369"/>
                <a:gd name="T14" fmla="*/ 477 w 731"/>
                <a:gd name="T15" fmla="*/ 209 h 369"/>
                <a:gd name="T16" fmla="*/ 319 w 731"/>
                <a:gd name="T17" fmla="*/ 206 h 369"/>
                <a:gd name="T18" fmla="*/ 255 w 731"/>
                <a:gd name="T19" fmla="*/ 187 h 369"/>
                <a:gd name="T20" fmla="*/ 255 w 731"/>
                <a:gd name="T21" fmla="*/ 88 h 369"/>
                <a:gd name="T22" fmla="*/ 309 w 731"/>
                <a:gd name="T23" fmla="*/ 70 h 369"/>
                <a:gd name="T24" fmla="*/ 460 w 731"/>
                <a:gd name="T25" fmla="*/ 68 h 369"/>
                <a:gd name="T26" fmla="*/ 487 w 731"/>
                <a:gd name="T27" fmla="*/ 59 h 369"/>
                <a:gd name="T28" fmla="*/ 717 w 731"/>
                <a:gd name="T29" fmla="*/ 38 h 369"/>
                <a:gd name="T30" fmla="*/ 730 w 731"/>
                <a:gd name="T31" fmla="*/ 55 h 369"/>
                <a:gd name="T32" fmla="*/ 731 w 731"/>
                <a:gd name="T33" fmla="*/ 256 h 369"/>
                <a:gd name="T34" fmla="*/ 726 w 731"/>
                <a:gd name="T35" fmla="*/ 259 h 369"/>
                <a:gd name="T36" fmla="*/ 540 w 731"/>
                <a:gd name="T37" fmla="*/ 313 h 369"/>
                <a:gd name="T38" fmla="*/ 198 w 731"/>
                <a:gd name="T39" fmla="*/ 308 h 369"/>
                <a:gd name="T40" fmla="*/ 130 w 731"/>
                <a:gd name="T41" fmla="*/ 254 h 369"/>
                <a:gd name="T42" fmla="*/ 48 w 731"/>
                <a:gd name="T43" fmla="*/ 153 h 369"/>
                <a:gd name="T44" fmla="*/ 0 w 731"/>
                <a:gd name="T45" fmla="*/ 65 h 369"/>
                <a:gd name="T46" fmla="*/ 0 w 731"/>
                <a:gd name="T47" fmla="*/ 4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1" h="369">
                  <a:moveTo>
                    <a:pt x="0" y="41"/>
                  </a:moveTo>
                  <a:cubicBezTo>
                    <a:pt x="20" y="8"/>
                    <a:pt x="37" y="2"/>
                    <a:pt x="67" y="27"/>
                  </a:cubicBezTo>
                  <a:cubicBezTo>
                    <a:pt x="112" y="65"/>
                    <a:pt x="154" y="107"/>
                    <a:pt x="197" y="148"/>
                  </a:cubicBezTo>
                  <a:cubicBezTo>
                    <a:pt x="200" y="151"/>
                    <a:pt x="201" y="156"/>
                    <a:pt x="203" y="160"/>
                  </a:cubicBezTo>
                  <a:cubicBezTo>
                    <a:pt x="217" y="206"/>
                    <a:pt x="250" y="233"/>
                    <a:pt x="294" y="235"/>
                  </a:cubicBezTo>
                  <a:cubicBezTo>
                    <a:pt x="373" y="239"/>
                    <a:pt x="453" y="243"/>
                    <a:pt x="532" y="229"/>
                  </a:cubicBezTo>
                  <a:cubicBezTo>
                    <a:pt x="533" y="229"/>
                    <a:pt x="535" y="227"/>
                    <a:pt x="537" y="221"/>
                  </a:cubicBezTo>
                  <a:cubicBezTo>
                    <a:pt x="517" y="217"/>
                    <a:pt x="497" y="209"/>
                    <a:pt x="477" y="209"/>
                  </a:cubicBezTo>
                  <a:cubicBezTo>
                    <a:pt x="424" y="206"/>
                    <a:pt x="371" y="209"/>
                    <a:pt x="319" y="206"/>
                  </a:cubicBezTo>
                  <a:cubicBezTo>
                    <a:pt x="297" y="205"/>
                    <a:pt x="273" y="199"/>
                    <a:pt x="255" y="187"/>
                  </a:cubicBezTo>
                  <a:cubicBezTo>
                    <a:pt x="216" y="163"/>
                    <a:pt x="217" y="113"/>
                    <a:pt x="255" y="88"/>
                  </a:cubicBezTo>
                  <a:cubicBezTo>
                    <a:pt x="270" y="77"/>
                    <a:pt x="290" y="71"/>
                    <a:pt x="309" y="70"/>
                  </a:cubicBezTo>
                  <a:cubicBezTo>
                    <a:pt x="359" y="67"/>
                    <a:pt x="410" y="69"/>
                    <a:pt x="460" y="68"/>
                  </a:cubicBezTo>
                  <a:cubicBezTo>
                    <a:pt x="469" y="68"/>
                    <a:pt x="480" y="64"/>
                    <a:pt x="487" y="59"/>
                  </a:cubicBezTo>
                  <a:cubicBezTo>
                    <a:pt x="549" y="9"/>
                    <a:pt x="648" y="0"/>
                    <a:pt x="717" y="38"/>
                  </a:cubicBezTo>
                  <a:cubicBezTo>
                    <a:pt x="723" y="42"/>
                    <a:pt x="730" y="49"/>
                    <a:pt x="730" y="55"/>
                  </a:cubicBezTo>
                  <a:cubicBezTo>
                    <a:pt x="731" y="123"/>
                    <a:pt x="731" y="190"/>
                    <a:pt x="731" y="256"/>
                  </a:cubicBezTo>
                  <a:cubicBezTo>
                    <a:pt x="728" y="258"/>
                    <a:pt x="727" y="259"/>
                    <a:pt x="726" y="259"/>
                  </a:cubicBezTo>
                  <a:cubicBezTo>
                    <a:pt x="658" y="256"/>
                    <a:pt x="599" y="284"/>
                    <a:pt x="540" y="313"/>
                  </a:cubicBezTo>
                  <a:cubicBezTo>
                    <a:pt x="425" y="369"/>
                    <a:pt x="311" y="349"/>
                    <a:pt x="198" y="308"/>
                  </a:cubicBezTo>
                  <a:cubicBezTo>
                    <a:pt x="169" y="298"/>
                    <a:pt x="149" y="277"/>
                    <a:pt x="130" y="254"/>
                  </a:cubicBezTo>
                  <a:cubicBezTo>
                    <a:pt x="102" y="221"/>
                    <a:pt x="73" y="189"/>
                    <a:pt x="48" y="153"/>
                  </a:cubicBezTo>
                  <a:cubicBezTo>
                    <a:pt x="29" y="126"/>
                    <a:pt x="16" y="94"/>
                    <a:pt x="0" y="65"/>
                  </a:cubicBezTo>
                  <a:cubicBezTo>
                    <a:pt x="0" y="57"/>
                    <a:pt x="0" y="49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40" name="Freeform 58"/>
            <p:cNvSpPr>
              <a:spLocks/>
            </p:cNvSpPr>
            <p:nvPr/>
          </p:nvSpPr>
          <p:spPr bwMode="auto">
            <a:xfrm>
              <a:off x="4580" y="2198"/>
              <a:ext cx="329" cy="799"/>
            </a:xfrm>
            <a:custGeom>
              <a:avLst/>
              <a:gdLst>
                <a:gd name="T0" fmla="*/ 139 w 139"/>
                <a:gd name="T1" fmla="*/ 321 h 337"/>
                <a:gd name="T2" fmla="*/ 101 w 139"/>
                <a:gd name="T3" fmla="*/ 335 h 337"/>
                <a:gd name="T4" fmla="*/ 31 w 139"/>
                <a:gd name="T5" fmla="*/ 336 h 337"/>
                <a:gd name="T6" fmla="*/ 0 w 139"/>
                <a:gd name="T7" fmla="*/ 305 h 337"/>
                <a:gd name="T8" fmla="*/ 0 w 139"/>
                <a:gd name="T9" fmla="*/ 32 h 337"/>
                <a:gd name="T10" fmla="*/ 30 w 139"/>
                <a:gd name="T11" fmla="*/ 0 h 337"/>
                <a:gd name="T12" fmla="*/ 106 w 139"/>
                <a:gd name="T13" fmla="*/ 0 h 337"/>
                <a:gd name="T14" fmla="*/ 139 w 139"/>
                <a:gd name="T15" fmla="*/ 17 h 337"/>
                <a:gd name="T16" fmla="*/ 139 w 139"/>
                <a:gd name="T17" fmla="*/ 32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37">
                  <a:moveTo>
                    <a:pt x="139" y="321"/>
                  </a:moveTo>
                  <a:cubicBezTo>
                    <a:pt x="127" y="326"/>
                    <a:pt x="114" y="334"/>
                    <a:pt x="101" y="335"/>
                  </a:cubicBezTo>
                  <a:cubicBezTo>
                    <a:pt x="78" y="337"/>
                    <a:pt x="55" y="336"/>
                    <a:pt x="31" y="336"/>
                  </a:cubicBezTo>
                  <a:cubicBezTo>
                    <a:pt x="8" y="335"/>
                    <a:pt x="0" y="327"/>
                    <a:pt x="0" y="305"/>
                  </a:cubicBezTo>
                  <a:cubicBezTo>
                    <a:pt x="0" y="214"/>
                    <a:pt x="0" y="123"/>
                    <a:pt x="0" y="32"/>
                  </a:cubicBezTo>
                  <a:cubicBezTo>
                    <a:pt x="0" y="7"/>
                    <a:pt x="7" y="1"/>
                    <a:pt x="30" y="0"/>
                  </a:cubicBezTo>
                  <a:cubicBezTo>
                    <a:pt x="56" y="0"/>
                    <a:pt x="81" y="1"/>
                    <a:pt x="106" y="0"/>
                  </a:cubicBezTo>
                  <a:cubicBezTo>
                    <a:pt x="121" y="0"/>
                    <a:pt x="132" y="4"/>
                    <a:pt x="139" y="17"/>
                  </a:cubicBezTo>
                  <a:cubicBezTo>
                    <a:pt x="139" y="118"/>
                    <a:pt x="139" y="219"/>
                    <a:pt x="139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41" name="Freeform 59"/>
            <p:cNvSpPr>
              <a:spLocks noEditPoints="1"/>
            </p:cNvSpPr>
            <p:nvPr/>
          </p:nvSpPr>
          <p:spPr bwMode="auto">
            <a:xfrm>
              <a:off x="3243" y="1262"/>
              <a:ext cx="998" cy="995"/>
            </a:xfrm>
            <a:custGeom>
              <a:avLst/>
              <a:gdLst>
                <a:gd name="T0" fmla="*/ 421 w 421"/>
                <a:gd name="T1" fmla="*/ 212 h 420"/>
                <a:gd name="T2" fmla="*/ 210 w 421"/>
                <a:gd name="T3" fmla="*/ 420 h 420"/>
                <a:gd name="T4" fmla="*/ 1 w 421"/>
                <a:gd name="T5" fmla="*/ 210 h 420"/>
                <a:gd name="T6" fmla="*/ 211 w 421"/>
                <a:gd name="T7" fmla="*/ 1 h 420"/>
                <a:gd name="T8" fmla="*/ 421 w 421"/>
                <a:gd name="T9" fmla="*/ 212 h 420"/>
                <a:gd name="T10" fmla="*/ 213 w 421"/>
                <a:gd name="T11" fmla="*/ 55 h 420"/>
                <a:gd name="T12" fmla="*/ 55 w 421"/>
                <a:gd name="T13" fmla="*/ 208 h 420"/>
                <a:gd name="T14" fmla="*/ 211 w 421"/>
                <a:gd name="T15" fmla="*/ 367 h 420"/>
                <a:gd name="T16" fmla="*/ 368 w 421"/>
                <a:gd name="T17" fmla="*/ 215 h 420"/>
                <a:gd name="T18" fmla="*/ 213 w 421"/>
                <a:gd name="T19" fmla="*/ 55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1" h="420">
                  <a:moveTo>
                    <a:pt x="421" y="212"/>
                  </a:moveTo>
                  <a:cubicBezTo>
                    <a:pt x="421" y="328"/>
                    <a:pt x="328" y="420"/>
                    <a:pt x="210" y="420"/>
                  </a:cubicBezTo>
                  <a:cubicBezTo>
                    <a:pt x="95" y="420"/>
                    <a:pt x="0" y="325"/>
                    <a:pt x="1" y="210"/>
                  </a:cubicBezTo>
                  <a:cubicBezTo>
                    <a:pt x="2" y="95"/>
                    <a:pt x="96" y="1"/>
                    <a:pt x="211" y="1"/>
                  </a:cubicBezTo>
                  <a:cubicBezTo>
                    <a:pt x="327" y="0"/>
                    <a:pt x="421" y="95"/>
                    <a:pt x="421" y="212"/>
                  </a:cubicBezTo>
                  <a:close/>
                  <a:moveTo>
                    <a:pt x="213" y="55"/>
                  </a:moveTo>
                  <a:cubicBezTo>
                    <a:pt x="128" y="54"/>
                    <a:pt x="56" y="124"/>
                    <a:pt x="55" y="208"/>
                  </a:cubicBezTo>
                  <a:cubicBezTo>
                    <a:pt x="54" y="294"/>
                    <a:pt x="125" y="367"/>
                    <a:pt x="211" y="367"/>
                  </a:cubicBezTo>
                  <a:cubicBezTo>
                    <a:pt x="294" y="368"/>
                    <a:pt x="366" y="297"/>
                    <a:pt x="368" y="215"/>
                  </a:cubicBezTo>
                  <a:cubicBezTo>
                    <a:pt x="369" y="128"/>
                    <a:pt x="300" y="57"/>
                    <a:pt x="21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42" name="Freeform 60"/>
            <p:cNvSpPr>
              <a:spLocks/>
            </p:cNvSpPr>
            <p:nvPr/>
          </p:nvSpPr>
          <p:spPr bwMode="auto">
            <a:xfrm>
              <a:off x="2951" y="2186"/>
              <a:ext cx="330" cy="311"/>
            </a:xfrm>
            <a:custGeom>
              <a:avLst/>
              <a:gdLst>
                <a:gd name="T0" fmla="*/ 139 w 139"/>
                <a:gd name="T1" fmla="*/ 111 h 131"/>
                <a:gd name="T2" fmla="*/ 129 w 139"/>
                <a:gd name="T3" fmla="*/ 131 h 131"/>
                <a:gd name="T4" fmla="*/ 0 w 139"/>
                <a:gd name="T5" fmla="*/ 11 h 131"/>
                <a:gd name="T6" fmla="*/ 30 w 139"/>
                <a:gd name="T7" fmla="*/ 9 h 131"/>
                <a:gd name="T8" fmla="*/ 69 w 139"/>
                <a:gd name="T9" fmla="*/ 35 h 131"/>
                <a:gd name="T10" fmla="*/ 139 w 139"/>
                <a:gd name="T11" fmla="*/ 11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31">
                  <a:moveTo>
                    <a:pt x="139" y="111"/>
                  </a:moveTo>
                  <a:cubicBezTo>
                    <a:pt x="137" y="115"/>
                    <a:pt x="133" y="123"/>
                    <a:pt x="129" y="131"/>
                  </a:cubicBezTo>
                  <a:cubicBezTo>
                    <a:pt x="86" y="91"/>
                    <a:pt x="43" y="52"/>
                    <a:pt x="0" y="11"/>
                  </a:cubicBezTo>
                  <a:cubicBezTo>
                    <a:pt x="7" y="0"/>
                    <a:pt x="20" y="4"/>
                    <a:pt x="30" y="9"/>
                  </a:cubicBezTo>
                  <a:cubicBezTo>
                    <a:pt x="44" y="16"/>
                    <a:pt x="58" y="24"/>
                    <a:pt x="69" y="35"/>
                  </a:cubicBezTo>
                  <a:cubicBezTo>
                    <a:pt x="93" y="58"/>
                    <a:pt x="114" y="84"/>
                    <a:pt x="139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43" name="Freeform 61"/>
            <p:cNvSpPr>
              <a:spLocks/>
            </p:cNvSpPr>
            <p:nvPr/>
          </p:nvSpPr>
          <p:spPr bwMode="auto">
            <a:xfrm>
              <a:off x="3062" y="2129"/>
              <a:ext cx="332" cy="254"/>
            </a:xfrm>
            <a:custGeom>
              <a:avLst/>
              <a:gdLst>
                <a:gd name="T0" fmla="*/ 140 w 140"/>
                <a:gd name="T1" fmla="*/ 93 h 107"/>
                <a:gd name="T2" fmla="*/ 118 w 140"/>
                <a:gd name="T3" fmla="*/ 107 h 107"/>
                <a:gd name="T4" fmla="*/ 0 w 140"/>
                <a:gd name="T5" fmla="*/ 0 h 107"/>
                <a:gd name="T6" fmla="*/ 37 w 140"/>
                <a:gd name="T7" fmla="*/ 8 h 107"/>
                <a:gd name="T8" fmla="*/ 140 w 140"/>
                <a:gd name="T9" fmla="*/ 9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07">
                  <a:moveTo>
                    <a:pt x="140" y="93"/>
                  </a:moveTo>
                  <a:cubicBezTo>
                    <a:pt x="129" y="100"/>
                    <a:pt x="124" y="104"/>
                    <a:pt x="118" y="107"/>
                  </a:cubicBezTo>
                  <a:cubicBezTo>
                    <a:pt x="80" y="72"/>
                    <a:pt x="42" y="38"/>
                    <a:pt x="0" y="0"/>
                  </a:cubicBezTo>
                  <a:cubicBezTo>
                    <a:pt x="15" y="3"/>
                    <a:pt x="29" y="2"/>
                    <a:pt x="37" y="8"/>
                  </a:cubicBezTo>
                  <a:cubicBezTo>
                    <a:pt x="72" y="35"/>
                    <a:pt x="104" y="64"/>
                    <a:pt x="14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44" name="Freeform 62"/>
            <p:cNvSpPr>
              <a:spLocks/>
            </p:cNvSpPr>
            <p:nvPr/>
          </p:nvSpPr>
          <p:spPr bwMode="auto">
            <a:xfrm>
              <a:off x="3567" y="1458"/>
              <a:ext cx="344" cy="595"/>
            </a:xfrm>
            <a:custGeom>
              <a:avLst/>
              <a:gdLst>
                <a:gd name="T0" fmla="*/ 88 w 145"/>
                <a:gd name="T1" fmla="*/ 227 h 251"/>
                <a:gd name="T2" fmla="*/ 86 w 145"/>
                <a:gd name="T3" fmla="*/ 251 h 251"/>
                <a:gd name="T4" fmla="*/ 63 w 145"/>
                <a:gd name="T5" fmla="*/ 251 h 251"/>
                <a:gd name="T6" fmla="*/ 37 w 145"/>
                <a:gd name="T7" fmla="*/ 223 h 251"/>
                <a:gd name="T8" fmla="*/ 19 w 145"/>
                <a:gd name="T9" fmla="*/ 217 h 251"/>
                <a:gd name="T10" fmla="*/ 11 w 145"/>
                <a:gd name="T11" fmla="*/ 187 h 251"/>
                <a:gd name="T12" fmla="*/ 32 w 145"/>
                <a:gd name="T13" fmla="*/ 180 h 251"/>
                <a:gd name="T14" fmla="*/ 83 w 145"/>
                <a:gd name="T15" fmla="*/ 186 h 251"/>
                <a:gd name="T16" fmla="*/ 101 w 145"/>
                <a:gd name="T17" fmla="*/ 173 h 251"/>
                <a:gd name="T18" fmla="*/ 87 w 145"/>
                <a:gd name="T19" fmla="*/ 151 h 251"/>
                <a:gd name="T20" fmla="*/ 47 w 145"/>
                <a:gd name="T21" fmla="*/ 134 h 251"/>
                <a:gd name="T22" fmla="*/ 6 w 145"/>
                <a:gd name="T23" fmla="*/ 84 h 251"/>
                <a:gd name="T24" fmla="*/ 47 w 145"/>
                <a:gd name="T25" fmla="*/ 33 h 251"/>
                <a:gd name="T26" fmla="*/ 61 w 145"/>
                <a:gd name="T27" fmla="*/ 18 h 251"/>
                <a:gd name="T28" fmla="*/ 76 w 145"/>
                <a:gd name="T29" fmla="*/ 3 h 251"/>
                <a:gd name="T30" fmla="*/ 86 w 145"/>
                <a:gd name="T31" fmla="*/ 19 h 251"/>
                <a:gd name="T32" fmla="*/ 88 w 145"/>
                <a:gd name="T33" fmla="*/ 28 h 251"/>
                <a:gd name="T34" fmla="*/ 130 w 145"/>
                <a:gd name="T35" fmla="*/ 37 h 251"/>
                <a:gd name="T36" fmla="*/ 139 w 145"/>
                <a:gd name="T37" fmla="*/ 60 h 251"/>
                <a:gd name="T38" fmla="*/ 118 w 145"/>
                <a:gd name="T39" fmla="*/ 76 h 251"/>
                <a:gd name="T40" fmla="*/ 65 w 145"/>
                <a:gd name="T41" fmla="*/ 69 h 251"/>
                <a:gd name="T42" fmla="*/ 47 w 145"/>
                <a:gd name="T43" fmla="*/ 81 h 251"/>
                <a:gd name="T44" fmla="*/ 61 w 145"/>
                <a:gd name="T45" fmla="*/ 98 h 251"/>
                <a:gd name="T46" fmla="*/ 99 w 145"/>
                <a:gd name="T47" fmla="*/ 114 h 251"/>
                <a:gd name="T48" fmla="*/ 142 w 145"/>
                <a:gd name="T49" fmla="*/ 174 h 251"/>
                <a:gd name="T50" fmla="*/ 88 w 145"/>
                <a:gd name="T51" fmla="*/ 22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251">
                  <a:moveTo>
                    <a:pt x="88" y="227"/>
                  </a:moveTo>
                  <a:cubicBezTo>
                    <a:pt x="87" y="235"/>
                    <a:pt x="86" y="242"/>
                    <a:pt x="86" y="251"/>
                  </a:cubicBezTo>
                  <a:cubicBezTo>
                    <a:pt x="78" y="251"/>
                    <a:pt x="72" y="251"/>
                    <a:pt x="63" y="251"/>
                  </a:cubicBezTo>
                  <a:cubicBezTo>
                    <a:pt x="66" y="230"/>
                    <a:pt x="56" y="222"/>
                    <a:pt x="37" y="223"/>
                  </a:cubicBezTo>
                  <a:cubicBezTo>
                    <a:pt x="31" y="223"/>
                    <a:pt x="25" y="219"/>
                    <a:pt x="19" y="217"/>
                  </a:cubicBezTo>
                  <a:cubicBezTo>
                    <a:pt x="0" y="212"/>
                    <a:pt x="8" y="199"/>
                    <a:pt x="11" y="187"/>
                  </a:cubicBezTo>
                  <a:cubicBezTo>
                    <a:pt x="15" y="173"/>
                    <a:pt x="22" y="177"/>
                    <a:pt x="32" y="180"/>
                  </a:cubicBezTo>
                  <a:cubicBezTo>
                    <a:pt x="49" y="184"/>
                    <a:pt x="66" y="186"/>
                    <a:pt x="83" y="186"/>
                  </a:cubicBezTo>
                  <a:cubicBezTo>
                    <a:pt x="89" y="186"/>
                    <a:pt x="101" y="177"/>
                    <a:pt x="101" y="173"/>
                  </a:cubicBezTo>
                  <a:cubicBezTo>
                    <a:pt x="101" y="165"/>
                    <a:pt x="94" y="156"/>
                    <a:pt x="87" y="151"/>
                  </a:cubicBezTo>
                  <a:cubicBezTo>
                    <a:pt x="75" y="144"/>
                    <a:pt x="61" y="140"/>
                    <a:pt x="47" y="134"/>
                  </a:cubicBezTo>
                  <a:cubicBezTo>
                    <a:pt x="26" y="124"/>
                    <a:pt x="5" y="113"/>
                    <a:pt x="6" y="84"/>
                  </a:cubicBezTo>
                  <a:cubicBezTo>
                    <a:pt x="7" y="60"/>
                    <a:pt x="23" y="42"/>
                    <a:pt x="47" y="33"/>
                  </a:cubicBezTo>
                  <a:cubicBezTo>
                    <a:pt x="53" y="31"/>
                    <a:pt x="60" y="24"/>
                    <a:pt x="61" y="18"/>
                  </a:cubicBezTo>
                  <a:cubicBezTo>
                    <a:pt x="63" y="9"/>
                    <a:pt x="64" y="0"/>
                    <a:pt x="76" y="3"/>
                  </a:cubicBezTo>
                  <a:cubicBezTo>
                    <a:pt x="80" y="4"/>
                    <a:pt x="83" y="13"/>
                    <a:pt x="86" y="19"/>
                  </a:cubicBezTo>
                  <a:cubicBezTo>
                    <a:pt x="88" y="21"/>
                    <a:pt x="87" y="24"/>
                    <a:pt x="88" y="28"/>
                  </a:cubicBezTo>
                  <a:cubicBezTo>
                    <a:pt x="102" y="31"/>
                    <a:pt x="116" y="34"/>
                    <a:pt x="130" y="37"/>
                  </a:cubicBezTo>
                  <a:cubicBezTo>
                    <a:pt x="143" y="41"/>
                    <a:pt x="144" y="49"/>
                    <a:pt x="139" y="60"/>
                  </a:cubicBezTo>
                  <a:cubicBezTo>
                    <a:pt x="135" y="70"/>
                    <a:pt x="135" y="81"/>
                    <a:pt x="118" y="76"/>
                  </a:cubicBezTo>
                  <a:cubicBezTo>
                    <a:pt x="101" y="71"/>
                    <a:pt x="83" y="69"/>
                    <a:pt x="65" y="69"/>
                  </a:cubicBezTo>
                  <a:cubicBezTo>
                    <a:pt x="59" y="69"/>
                    <a:pt x="53" y="77"/>
                    <a:pt x="47" y="81"/>
                  </a:cubicBezTo>
                  <a:cubicBezTo>
                    <a:pt x="52" y="87"/>
                    <a:pt x="55" y="95"/>
                    <a:pt x="61" y="98"/>
                  </a:cubicBezTo>
                  <a:cubicBezTo>
                    <a:pt x="73" y="105"/>
                    <a:pt x="87" y="108"/>
                    <a:pt x="99" y="114"/>
                  </a:cubicBezTo>
                  <a:cubicBezTo>
                    <a:pt x="132" y="130"/>
                    <a:pt x="145" y="147"/>
                    <a:pt x="142" y="174"/>
                  </a:cubicBezTo>
                  <a:cubicBezTo>
                    <a:pt x="140" y="199"/>
                    <a:pt x="122" y="217"/>
                    <a:pt x="88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45" name="Freeform 63"/>
            <p:cNvSpPr>
              <a:spLocks/>
            </p:cNvSpPr>
            <p:nvPr/>
          </p:nvSpPr>
          <p:spPr bwMode="auto">
            <a:xfrm>
              <a:off x="3069" y="2236"/>
              <a:ext cx="1440" cy="875"/>
            </a:xfrm>
            <a:custGeom>
              <a:avLst/>
              <a:gdLst>
                <a:gd name="T0" fmla="*/ 606 w 607"/>
                <a:gd name="T1" fmla="*/ 55 h 369"/>
                <a:gd name="T2" fmla="*/ 593 w 607"/>
                <a:gd name="T3" fmla="*/ 38 h 369"/>
                <a:gd name="T4" fmla="*/ 363 w 607"/>
                <a:gd name="T5" fmla="*/ 59 h 369"/>
                <a:gd name="T6" fmla="*/ 336 w 607"/>
                <a:gd name="T7" fmla="*/ 68 h 369"/>
                <a:gd name="T8" fmla="*/ 214 w 607"/>
                <a:gd name="T9" fmla="*/ 69 h 369"/>
                <a:gd name="T10" fmla="*/ 152 w 607"/>
                <a:gd name="T11" fmla="*/ 143 h 369"/>
                <a:gd name="T12" fmla="*/ 117 w 607"/>
                <a:gd name="T13" fmla="*/ 176 h 369"/>
                <a:gd name="T14" fmla="*/ 131 w 607"/>
                <a:gd name="T15" fmla="*/ 187 h 369"/>
                <a:gd name="T16" fmla="*/ 195 w 607"/>
                <a:gd name="T17" fmla="*/ 206 h 369"/>
                <a:gd name="T18" fmla="*/ 353 w 607"/>
                <a:gd name="T19" fmla="*/ 209 h 369"/>
                <a:gd name="T20" fmla="*/ 413 w 607"/>
                <a:gd name="T21" fmla="*/ 221 h 369"/>
                <a:gd name="T22" fmla="*/ 408 w 607"/>
                <a:gd name="T23" fmla="*/ 229 h 369"/>
                <a:gd name="T24" fmla="*/ 170 w 607"/>
                <a:gd name="T25" fmla="*/ 235 h 369"/>
                <a:gd name="T26" fmla="*/ 94 w 607"/>
                <a:gd name="T27" fmla="*/ 193 h 369"/>
                <a:gd name="T28" fmla="*/ 0 w 607"/>
                <a:gd name="T29" fmla="*/ 248 h 369"/>
                <a:gd name="T30" fmla="*/ 6 w 607"/>
                <a:gd name="T31" fmla="*/ 254 h 369"/>
                <a:gd name="T32" fmla="*/ 74 w 607"/>
                <a:gd name="T33" fmla="*/ 308 h 369"/>
                <a:gd name="T34" fmla="*/ 416 w 607"/>
                <a:gd name="T35" fmla="*/ 313 h 369"/>
                <a:gd name="T36" fmla="*/ 602 w 607"/>
                <a:gd name="T37" fmla="*/ 259 h 369"/>
                <a:gd name="T38" fmla="*/ 607 w 607"/>
                <a:gd name="T39" fmla="*/ 256 h 369"/>
                <a:gd name="T40" fmla="*/ 606 w 607"/>
                <a:gd name="T41" fmla="*/ 5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7" h="369">
                  <a:moveTo>
                    <a:pt x="606" y="55"/>
                  </a:moveTo>
                  <a:cubicBezTo>
                    <a:pt x="606" y="49"/>
                    <a:pt x="599" y="42"/>
                    <a:pt x="593" y="38"/>
                  </a:cubicBezTo>
                  <a:cubicBezTo>
                    <a:pt x="524" y="0"/>
                    <a:pt x="425" y="9"/>
                    <a:pt x="363" y="59"/>
                  </a:cubicBezTo>
                  <a:cubicBezTo>
                    <a:pt x="356" y="64"/>
                    <a:pt x="345" y="68"/>
                    <a:pt x="336" y="68"/>
                  </a:cubicBezTo>
                  <a:cubicBezTo>
                    <a:pt x="296" y="69"/>
                    <a:pt x="255" y="68"/>
                    <a:pt x="214" y="69"/>
                  </a:cubicBezTo>
                  <a:cubicBezTo>
                    <a:pt x="196" y="95"/>
                    <a:pt x="175" y="121"/>
                    <a:pt x="152" y="143"/>
                  </a:cubicBezTo>
                  <a:cubicBezTo>
                    <a:pt x="141" y="155"/>
                    <a:pt x="129" y="165"/>
                    <a:pt x="117" y="176"/>
                  </a:cubicBezTo>
                  <a:cubicBezTo>
                    <a:pt x="121" y="180"/>
                    <a:pt x="126" y="184"/>
                    <a:pt x="131" y="187"/>
                  </a:cubicBezTo>
                  <a:cubicBezTo>
                    <a:pt x="149" y="199"/>
                    <a:pt x="173" y="205"/>
                    <a:pt x="195" y="206"/>
                  </a:cubicBezTo>
                  <a:cubicBezTo>
                    <a:pt x="247" y="209"/>
                    <a:pt x="300" y="206"/>
                    <a:pt x="353" y="209"/>
                  </a:cubicBezTo>
                  <a:cubicBezTo>
                    <a:pt x="373" y="209"/>
                    <a:pt x="393" y="217"/>
                    <a:pt x="413" y="221"/>
                  </a:cubicBezTo>
                  <a:cubicBezTo>
                    <a:pt x="411" y="227"/>
                    <a:pt x="409" y="229"/>
                    <a:pt x="408" y="229"/>
                  </a:cubicBezTo>
                  <a:cubicBezTo>
                    <a:pt x="329" y="243"/>
                    <a:pt x="249" y="239"/>
                    <a:pt x="170" y="235"/>
                  </a:cubicBezTo>
                  <a:cubicBezTo>
                    <a:pt x="138" y="233"/>
                    <a:pt x="112" y="219"/>
                    <a:pt x="94" y="193"/>
                  </a:cubicBezTo>
                  <a:cubicBezTo>
                    <a:pt x="65" y="215"/>
                    <a:pt x="33" y="233"/>
                    <a:pt x="0" y="248"/>
                  </a:cubicBezTo>
                  <a:cubicBezTo>
                    <a:pt x="2" y="250"/>
                    <a:pt x="4" y="252"/>
                    <a:pt x="6" y="254"/>
                  </a:cubicBezTo>
                  <a:cubicBezTo>
                    <a:pt x="25" y="277"/>
                    <a:pt x="45" y="298"/>
                    <a:pt x="74" y="308"/>
                  </a:cubicBezTo>
                  <a:cubicBezTo>
                    <a:pt x="187" y="349"/>
                    <a:pt x="301" y="369"/>
                    <a:pt x="416" y="313"/>
                  </a:cubicBezTo>
                  <a:cubicBezTo>
                    <a:pt x="475" y="284"/>
                    <a:pt x="534" y="256"/>
                    <a:pt x="602" y="259"/>
                  </a:cubicBezTo>
                  <a:cubicBezTo>
                    <a:pt x="603" y="259"/>
                    <a:pt x="604" y="258"/>
                    <a:pt x="607" y="256"/>
                  </a:cubicBezTo>
                  <a:cubicBezTo>
                    <a:pt x="607" y="190"/>
                    <a:pt x="607" y="123"/>
                    <a:pt x="606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46" name="Freeform 64"/>
            <p:cNvSpPr>
              <a:spLocks/>
            </p:cNvSpPr>
            <p:nvPr/>
          </p:nvSpPr>
          <p:spPr bwMode="auto">
            <a:xfrm>
              <a:off x="4580" y="2198"/>
              <a:ext cx="329" cy="799"/>
            </a:xfrm>
            <a:custGeom>
              <a:avLst/>
              <a:gdLst>
                <a:gd name="T0" fmla="*/ 139 w 139"/>
                <a:gd name="T1" fmla="*/ 321 h 337"/>
                <a:gd name="T2" fmla="*/ 101 w 139"/>
                <a:gd name="T3" fmla="*/ 335 h 337"/>
                <a:gd name="T4" fmla="*/ 31 w 139"/>
                <a:gd name="T5" fmla="*/ 336 h 337"/>
                <a:gd name="T6" fmla="*/ 0 w 139"/>
                <a:gd name="T7" fmla="*/ 305 h 337"/>
                <a:gd name="T8" fmla="*/ 0 w 139"/>
                <a:gd name="T9" fmla="*/ 32 h 337"/>
                <a:gd name="T10" fmla="*/ 30 w 139"/>
                <a:gd name="T11" fmla="*/ 0 h 337"/>
                <a:gd name="T12" fmla="*/ 106 w 139"/>
                <a:gd name="T13" fmla="*/ 0 h 337"/>
                <a:gd name="T14" fmla="*/ 139 w 139"/>
                <a:gd name="T15" fmla="*/ 17 h 337"/>
                <a:gd name="T16" fmla="*/ 139 w 139"/>
                <a:gd name="T17" fmla="*/ 32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37">
                  <a:moveTo>
                    <a:pt x="139" y="321"/>
                  </a:moveTo>
                  <a:cubicBezTo>
                    <a:pt x="127" y="326"/>
                    <a:pt x="114" y="334"/>
                    <a:pt x="101" y="335"/>
                  </a:cubicBezTo>
                  <a:cubicBezTo>
                    <a:pt x="78" y="337"/>
                    <a:pt x="55" y="336"/>
                    <a:pt x="31" y="336"/>
                  </a:cubicBezTo>
                  <a:cubicBezTo>
                    <a:pt x="8" y="335"/>
                    <a:pt x="0" y="327"/>
                    <a:pt x="0" y="305"/>
                  </a:cubicBezTo>
                  <a:cubicBezTo>
                    <a:pt x="0" y="214"/>
                    <a:pt x="0" y="123"/>
                    <a:pt x="0" y="32"/>
                  </a:cubicBezTo>
                  <a:cubicBezTo>
                    <a:pt x="0" y="7"/>
                    <a:pt x="7" y="1"/>
                    <a:pt x="30" y="0"/>
                  </a:cubicBezTo>
                  <a:cubicBezTo>
                    <a:pt x="56" y="0"/>
                    <a:pt x="81" y="1"/>
                    <a:pt x="106" y="0"/>
                  </a:cubicBezTo>
                  <a:cubicBezTo>
                    <a:pt x="121" y="0"/>
                    <a:pt x="132" y="4"/>
                    <a:pt x="139" y="17"/>
                  </a:cubicBezTo>
                  <a:cubicBezTo>
                    <a:pt x="139" y="118"/>
                    <a:pt x="139" y="219"/>
                    <a:pt x="139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47" name="Freeform 65"/>
            <p:cNvSpPr>
              <a:spLocks/>
            </p:cNvSpPr>
            <p:nvPr/>
          </p:nvSpPr>
          <p:spPr bwMode="auto">
            <a:xfrm>
              <a:off x="3662" y="1262"/>
              <a:ext cx="579" cy="995"/>
            </a:xfrm>
            <a:custGeom>
              <a:avLst/>
              <a:gdLst>
                <a:gd name="T0" fmla="*/ 34 w 244"/>
                <a:gd name="T1" fmla="*/ 1 h 420"/>
                <a:gd name="T2" fmla="*/ 10 w 244"/>
                <a:gd name="T3" fmla="*/ 2 h 420"/>
                <a:gd name="T4" fmla="*/ 29 w 244"/>
                <a:gd name="T5" fmla="*/ 55 h 420"/>
                <a:gd name="T6" fmla="*/ 36 w 244"/>
                <a:gd name="T7" fmla="*/ 55 h 420"/>
                <a:gd name="T8" fmla="*/ 191 w 244"/>
                <a:gd name="T9" fmla="*/ 215 h 420"/>
                <a:gd name="T10" fmla="*/ 34 w 244"/>
                <a:gd name="T11" fmla="*/ 367 h 420"/>
                <a:gd name="T12" fmla="*/ 21 w 244"/>
                <a:gd name="T13" fmla="*/ 367 h 420"/>
                <a:gd name="T14" fmla="*/ 0 w 244"/>
                <a:gd name="T15" fmla="*/ 417 h 420"/>
                <a:gd name="T16" fmla="*/ 33 w 244"/>
                <a:gd name="T17" fmla="*/ 420 h 420"/>
                <a:gd name="T18" fmla="*/ 244 w 244"/>
                <a:gd name="T19" fmla="*/ 212 h 420"/>
                <a:gd name="T20" fmla="*/ 34 w 244"/>
                <a:gd name="T21" fmla="*/ 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20">
                  <a:moveTo>
                    <a:pt x="34" y="1"/>
                  </a:moveTo>
                  <a:cubicBezTo>
                    <a:pt x="26" y="1"/>
                    <a:pt x="18" y="1"/>
                    <a:pt x="10" y="2"/>
                  </a:cubicBezTo>
                  <a:cubicBezTo>
                    <a:pt x="18" y="19"/>
                    <a:pt x="24" y="37"/>
                    <a:pt x="29" y="55"/>
                  </a:cubicBezTo>
                  <a:cubicBezTo>
                    <a:pt x="31" y="55"/>
                    <a:pt x="34" y="55"/>
                    <a:pt x="36" y="55"/>
                  </a:cubicBezTo>
                  <a:cubicBezTo>
                    <a:pt x="123" y="57"/>
                    <a:pt x="192" y="128"/>
                    <a:pt x="191" y="215"/>
                  </a:cubicBezTo>
                  <a:cubicBezTo>
                    <a:pt x="189" y="297"/>
                    <a:pt x="117" y="368"/>
                    <a:pt x="34" y="367"/>
                  </a:cubicBezTo>
                  <a:cubicBezTo>
                    <a:pt x="29" y="367"/>
                    <a:pt x="25" y="367"/>
                    <a:pt x="21" y="367"/>
                  </a:cubicBezTo>
                  <a:cubicBezTo>
                    <a:pt x="15" y="384"/>
                    <a:pt x="8" y="401"/>
                    <a:pt x="0" y="417"/>
                  </a:cubicBezTo>
                  <a:cubicBezTo>
                    <a:pt x="11" y="419"/>
                    <a:pt x="22" y="420"/>
                    <a:pt x="33" y="420"/>
                  </a:cubicBezTo>
                  <a:cubicBezTo>
                    <a:pt x="151" y="420"/>
                    <a:pt x="244" y="328"/>
                    <a:pt x="244" y="212"/>
                  </a:cubicBezTo>
                  <a:cubicBezTo>
                    <a:pt x="244" y="95"/>
                    <a:pt x="150" y="0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48" name="Freeform 66"/>
            <p:cNvSpPr>
              <a:spLocks/>
            </p:cNvSpPr>
            <p:nvPr/>
          </p:nvSpPr>
          <p:spPr bwMode="auto">
            <a:xfrm>
              <a:off x="3752" y="1468"/>
              <a:ext cx="157" cy="182"/>
            </a:xfrm>
            <a:custGeom>
              <a:avLst/>
              <a:gdLst>
                <a:gd name="T0" fmla="*/ 10 w 66"/>
                <a:gd name="T1" fmla="*/ 66 h 77"/>
                <a:gd name="T2" fmla="*/ 40 w 66"/>
                <a:gd name="T3" fmla="*/ 72 h 77"/>
                <a:gd name="T4" fmla="*/ 61 w 66"/>
                <a:gd name="T5" fmla="*/ 56 h 77"/>
                <a:gd name="T6" fmla="*/ 52 w 66"/>
                <a:gd name="T7" fmla="*/ 33 h 77"/>
                <a:gd name="T8" fmla="*/ 10 w 66"/>
                <a:gd name="T9" fmla="*/ 24 h 77"/>
                <a:gd name="T10" fmla="*/ 8 w 66"/>
                <a:gd name="T11" fmla="*/ 15 h 77"/>
                <a:gd name="T12" fmla="*/ 0 w 66"/>
                <a:gd name="T13" fmla="*/ 0 h 77"/>
                <a:gd name="T14" fmla="*/ 10 w 66"/>
                <a:gd name="T15" fmla="*/ 6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77">
                  <a:moveTo>
                    <a:pt x="10" y="66"/>
                  </a:moveTo>
                  <a:cubicBezTo>
                    <a:pt x="20" y="67"/>
                    <a:pt x="31" y="69"/>
                    <a:pt x="40" y="72"/>
                  </a:cubicBezTo>
                  <a:cubicBezTo>
                    <a:pt x="57" y="77"/>
                    <a:pt x="57" y="66"/>
                    <a:pt x="61" y="56"/>
                  </a:cubicBezTo>
                  <a:cubicBezTo>
                    <a:pt x="66" y="45"/>
                    <a:pt x="65" y="37"/>
                    <a:pt x="52" y="33"/>
                  </a:cubicBezTo>
                  <a:cubicBezTo>
                    <a:pt x="38" y="30"/>
                    <a:pt x="24" y="27"/>
                    <a:pt x="10" y="24"/>
                  </a:cubicBezTo>
                  <a:cubicBezTo>
                    <a:pt x="9" y="20"/>
                    <a:pt x="10" y="17"/>
                    <a:pt x="8" y="15"/>
                  </a:cubicBezTo>
                  <a:cubicBezTo>
                    <a:pt x="6" y="10"/>
                    <a:pt x="3" y="3"/>
                    <a:pt x="0" y="0"/>
                  </a:cubicBezTo>
                  <a:cubicBezTo>
                    <a:pt x="5" y="22"/>
                    <a:pt x="8" y="44"/>
                    <a:pt x="10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49" name="Freeform 67"/>
            <p:cNvSpPr>
              <a:spLocks/>
            </p:cNvSpPr>
            <p:nvPr/>
          </p:nvSpPr>
          <p:spPr bwMode="auto">
            <a:xfrm>
              <a:off x="3736" y="1719"/>
              <a:ext cx="175" cy="334"/>
            </a:xfrm>
            <a:custGeom>
              <a:avLst/>
              <a:gdLst>
                <a:gd name="T0" fmla="*/ 28 w 74"/>
                <a:gd name="T1" fmla="*/ 4 h 141"/>
                <a:gd name="T2" fmla="*/ 19 w 74"/>
                <a:gd name="T3" fmla="*/ 0 h 141"/>
                <a:gd name="T4" fmla="*/ 19 w 74"/>
                <a:gd name="T5" fmla="*/ 5 h 141"/>
                <a:gd name="T6" fmla="*/ 18 w 74"/>
                <a:gd name="T7" fmla="*/ 42 h 141"/>
                <a:gd name="T8" fmla="*/ 30 w 74"/>
                <a:gd name="T9" fmla="*/ 63 h 141"/>
                <a:gd name="T10" fmla="*/ 14 w 74"/>
                <a:gd name="T11" fmla="*/ 76 h 141"/>
                <a:gd name="T12" fmla="*/ 0 w 74"/>
                <a:gd name="T13" fmla="*/ 141 h 141"/>
                <a:gd name="T14" fmla="*/ 15 w 74"/>
                <a:gd name="T15" fmla="*/ 141 h 141"/>
                <a:gd name="T16" fmla="*/ 17 w 74"/>
                <a:gd name="T17" fmla="*/ 117 h 141"/>
                <a:gd name="T18" fmla="*/ 71 w 74"/>
                <a:gd name="T19" fmla="*/ 64 h 141"/>
                <a:gd name="T20" fmla="*/ 28 w 74"/>
                <a:gd name="T21" fmla="*/ 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141">
                  <a:moveTo>
                    <a:pt x="28" y="4"/>
                  </a:moveTo>
                  <a:cubicBezTo>
                    <a:pt x="25" y="3"/>
                    <a:pt x="22" y="2"/>
                    <a:pt x="19" y="0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8"/>
                    <a:pt x="19" y="30"/>
                    <a:pt x="18" y="42"/>
                  </a:cubicBezTo>
                  <a:cubicBezTo>
                    <a:pt x="24" y="47"/>
                    <a:pt x="30" y="56"/>
                    <a:pt x="30" y="63"/>
                  </a:cubicBezTo>
                  <a:cubicBezTo>
                    <a:pt x="30" y="67"/>
                    <a:pt x="21" y="74"/>
                    <a:pt x="14" y="76"/>
                  </a:cubicBezTo>
                  <a:cubicBezTo>
                    <a:pt x="11" y="98"/>
                    <a:pt x="6" y="120"/>
                    <a:pt x="0" y="141"/>
                  </a:cubicBezTo>
                  <a:cubicBezTo>
                    <a:pt x="15" y="141"/>
                    <a:pt x="15" y="141"/>
                    <a:pt x="15" y="141"/>
                  </a:cubicBezTo>
                  <a:cubicBezTo>
                    <a:pt x="15" y="132"/>
                    <a:pt x="16" y="125"/>
                    <a:pt x="17" y="117"/>
                  </a:cubicBezTo>
                  <a:cubicBezTo>
                    <a:pt x="51" y="107"/>
                    <a:pt x="69" y="89"/>
                    <a:pt x="71" y="64"/>
                  </a:cubicBezTo>
                  <a:cubicBezTo>
                    <a:pt x="74" y="37"/>
                    <a:pt x="61" y="20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</p:grpSp>
      <p:sp>
        <p:nvSpPr>
          <p:cNvPr id="25616" name="Rettangolo 65"/>
          <p:cNvSpPr>
            <a:spLocks noChangeArrowheads="1"/>
          </p:cNvSpPr>
          <p:nvPr/>
        </p:nvSpPr>
        <p:spPr bwMode="auto">
          <a:xfrm>
            <a:off x="1524000" y="765175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FFFFFF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La copertura finanziaria dei bandi SUD</a:t>
            </a:r>
          </a:p>
        </p:txBody>
      </p:sp>
      <p:sp>
        <p:nvSpPr>
          <p:cNvPr id="65" name="Freeform 6"/>
          <p:cNvSpPr>
            <a:spLocks/>
          </p:cNvSpPr>
          <p:nvPr/>
        </p:nvSpPr>
        <p:spPr bwMode="auto">
          <a:xfrm flipH="1">
            <a:off x="1754705" y="4168250"/>
            <a:ext cx="5040000" cy="524414"/>
          </a:xfrm>
          <a:custGeom>
            <a:avLst/>
            <a:gdLst>
              <a:gd name="T0" fmla="*/ 190 w 1385"/>
              <a:gd name="T1" fmla="*/ 0 h 511"/>
              <a:gd name="T2" fmla="*/ 0 w 1385"/>
              <a:gd name="T3" fmla="*/ 270 h 511"/>
              <a:gd name="T4" fmla="*/ 216 w 1385"/>
              <a:gd name="T5" fmla="*/ 511 h 511"/>
              <a:gd name="T6" fmla="*/ 1385 w 1385"/>
              <a:gd name="T7" fmla="*/ 511 h 511"/>
              <a:gd name="T8" fmla="*/ 1383 w 1385"/>
              <a:gd name="T9" fmla="*/ 0 h 511"/>
              <a:gd name="T10" fmla="*/ 190 w 1385"/>
              <a:gd name="T11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5" h="511">
                <a:moveTo>
                  <a:pt x="190" y="0"/>
                </a:moveTo>
                <a:lnTo>
                  <a:pt x="0" y="270"/>
                </a:lnTo>
                <a:lnTo>
                  <a:pt x="216" y="511"/>
                </a:lnTo>
                <a:lnTo>
                  <a:pt x="1385" y="511"/>
                </a:lnTo>
                <a:lnTo>
                  <a:pt x="1383" y="0"/>
                </a:lnTo>
                <a:lnTo>
                  <a:pt x="19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it-IT" sz="1400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6" name="Freeform 6"/>
          <p:cNvSpPr>
            <a:spLocks/>
          </p:cNvSpPr>
          <p:nvPr/>
        </p:nvSpPr>
        <p:spPr bwMode="auto">
          <a:xfrm flipH="1">
            <a:off x="1754711" y="4964237"/>
            <a:ext cx="5040000" cy="514800"/>
          </a:xfrm>
          <a:custGeom>
            <a:avLst/>
            <a:gdLst>
              <a:gd name="T0" fmla="*/ 190 w 1385"/>
              <a:gd name="T1" fmla="*/ 0 h 511"/>
              <a:gd name="T2" fmla="*/ 0 w 1385"/>
              <a:gd name="T3" fmla="*/ 270 h 511"/>
              <a:gd name="T4" fmla="*/ 216 w 1385"/>
              <a:gd name="T5" fmla="*/ 511 h 511"/>
              <a:gd name="T6" fmla="*/ 1385 w 1385"/>
              <a:gd name="T7" fmla="*/ 511 h 511"/>
              <a:gd name="T8" fmla="*/ 1383 w 1385"/>
              <a:gd name="T9" fmla="*/ 0 h 511"/>
              <a:gd name="T10" fmla="*/ 190 w 1385"/>
              <a:gd name="T11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5" h="511">
                <a:moveTo>
                  <a:pt x="190" y="0"/>
                </a:moveTo>
                <a:lnTo>
                  <a:pt x="0" y="270"/>
                </a:lnTo>
                <a:lnTo>
                  <a:pt x="216" y="511"/>
                </a:lnTo>
                <a:lnTo>
                  <a:pt x="1385" y="511"/>
                </a:lnTo>
                <a:lnTo>
                  <a:pt x="1383" y="0"/>
                </a:lnTo>
                <a:lnTo>
                  <a:pt x="19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8" name="Freeform 6"/>
          <p:cNvSpPr>
            <a:spLocks/>
          </p:cNvSpPr>
          <p:nvPr/>
        </p:nvSpPr>
        <p:spPr bwMode="auto">
          <a:xfrm flipH="1">
            <a:off x="1745436" y="3452639"/>
            <a:ext cx="5040000" cy="515896"/>
          </a:xfrm>
          <a:custGeom>
            <a:avLst/>
            <a:gdLst>
              <a:gd name="T0" fmla="*/ 190 w 1385"/>
              <a:gd name="T1" fmla="*/ 0 h 511"/>
              <a:gd name="T2" fmla="*/ 0 w 1385"/>
              <a:gd name="T3" fmla="*/ 270 h 511"/>
              <a:gd name="T4" fmla="*/ 216 w 1385"/>
              <a:gd name="T5" fmla="*/ 511 h 511"/>
              <a:gd name="T6" fmla="*/ 1385 w 1385"/>
              <a:gd name="T7" fmla="*/ 511 h 511"/>
              <a:gd name="T8" fmla="*/ 1383 w 1385"/>
              <a:gd name="T9" fmla="*/ 0 h 511"/>
              <a:gd name="T10" fmla="*/ 190 w 1385"/>
              <a:gd name="T11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5" h="511">
                <a:moveTo>
                  <a:pt x="190" y="0"/>
                </a:moveTo>
                <a:lnTo>
                  <a:pt x="0" y="270"/>
                </a:lnTo>
                <a:lnTo>
                  <a:pt x="216" y="511"/>
                </a:lnTo>
                <a:lnTo>
                  <a:pt x="1385" y="511"/>
                </a:lnTo>
                <a:lnTo>
                  <a:pt x="1383" y="0"/>
                </a:lnTo>
                <a:lnTo>
                  <a:pt x="1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9" name="Freeform 7"/>
          <p:cNvSpPr>
            <a:spLocks/>
          </p:cNvSpPr>
          <p:nvPr/>
        </p:nvSpPr>
        <p:spPr bwMode="auto">
          <a:xfrm flipH="1">
            <a:off x="1512004" y="3317287"/>
            <a:ext cx="252000" cy="648000"/>
          </a:xfrm>
          <a:custGeom>
            <a:avLst/>
            <a:gdLst>
              <a:gd name="T0" fmla="*/ 575 w 575"/>
              <a:gd name="T1" fmla="*/ 0 h 675"/>
              <a:gd name="T2" fmla="*/ 575 w 575"/>
              <a:gd name="T3" fmla="*/ 644 h 675"/>
              <a:gd name="T4" fmla="*/ 2 w 575"/>
              <a:gd name="T5" fmla="*/ 675 h 675"/>
              <a:gd name="T6" fmla="*/ 0 w 575"/>
              <a:gd name="T7" fmla="*/ 133 h 675"/>
              <a:gd name="T8" fmla="*/ 575 w 575"/>
              <a:gd name="T9" fmla="*/ 0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" h="675">
                <a:moveTo>
                  <a:pt x="575" y="0"/>
                </a:moveTo>
                <a:lnTo>
                  <a:pt x="575" y="644"/>
                </a:lnTo>
                <a:lnTo>
                  <a:pt x="2" y="675"/>
                </a:lnTo>
                <a:lnTo>
                  <a:pt x="0" y="133"/>
                </a:lnTo>
                <a:lnTo>
                  <a:pt x="575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1819649" y="3408888"/>
            <a:ext cx="4609792" cy="59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fontAlgn="base">
              <a:spcBef>
                <a:spcPct val="20000"/>
              </a:spcBef>
              <a:spcAft>
                <a:spcPct val="0"/>
              </a:spcAft>
              <a:defRPr sz="1600" kern="0">
                <a:solidFill>
                  <a:srgbClr val="818A8F"/>
                </a:solidFill>
              </a:defRPr>
            </a:lvl1pPr>
          </a:lstStyle>
          <a:p>
            <a:pPr algn="l"/>
            <a:r>
              <a:rPr lang="it-IT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Legge 181/89 - Decreto del Ministero dello sviluppo economico 9 giugno 2015</a:t>
            </a:r>
          </a:p>
        </p:txBody>
      </p:sp>
      <p:sp>
        <p:nvSpPr>
          <p:cNvPr id="122" name="Freeform 7"/>
          <p:cNvSpPr>
            <a:spLocks/>
          </p:cNvSpPr>
          <p:nvPr/>
        </p:nvSpPr>
        <p:spPr bwMode="auto">
          <a:xfrm flipH="1">
            <a:off x="1521629" y="4051388"/>
            <a:ext cx="252000" cy="648000"/>
          </a:xfrm>
          <a:custGeom>
            <a:avLst/>
            <a:gdLst>
              <a:gd name="T0" fmla="*/ 575 w 575"/>
              <a:gd name="T1" fmla="*/ 0 h 675"/>
              <a:gd name="T2" fmla="*/ 575 w 575"/>
              <a:gd name="T3" fmla="*/ 644 h 675"/>
              <a:gd name="T4" fmla="*/ 2 w 575"/>
              <a:gd name="T5" fmla="*/ 675 h 675"/>
              <a:gd name="T6" fmla="*/ 0 w 575"/>
              <a:gd name="T7" fmla="*/ 133 h 675"/>
              <a:gd name="T8" fmla="*/ 575 w 575"/>
              <a:gd name="T9" fmla="*/ 0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" h="675">
                <a:moveTo>
                  <a:pt x="575" y="0"/>
                </a:moveTo>
                <a:lnTo>
                  <a:pt x="575" y="644"/>
                </a:lnTo>
                <a:lnTo>
                  <a:pt x="2" y="675"/>
                </a:lnTo>
                <a:lnTo>
                  <a:pt x="0" y="133"/>
                </a:lnTo>
                <a:lnTo>
                  <a:pt x="575" y="0"/>
                </a:lnTo>
                <a:close/>
              </a:path>
            </a:pathLst>
          </a:custGeom>
          <a:solidFill>
            <a:srgbClr val="00702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123" name="Freeform 7"/>
          <p:cNvSpPr>
            <a:spLocks/>
          </p:cNvSpPr>
          <p:nvPr/>
        </p:nvSpPr>
        <p:spPr bwMode="auto">
          <a:xfrm flipH="1">
            <a:off x="1519524" y="4830388"/>
            <a:ext cx="252000" cy="648000"/>
          </a:xfrm>
          <a:custGeom>
            <a:avLst/>
            <a:gdLst>
              <a:gd name="T0" fmla="*/ 575 w 575"/>
              <a:gd name="T1" fmla="*/ 0 h 675"/>
              <a:gd name="T2" fmla="*/ 575 w 575"/>
              <a:gd name="T3" fmla="*/ 644 h 675"/>
              <a:gd name="T4" fmla="*/ 2 w 575"/>
              <a:gd name="T5" fmla="*/ 675 h 675"/>
              <a:gd name="T6" fmla="*/ 0 w 575"/>
              <a:gd name="T7" fmla="*/ 133 h 675"/>
              <a:gd name="T8" fmla="*/ 575 w 575"/>
              <a:gd name="T9" fmla="*/ 0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" h="675">
                <a:moveTo>
                  <a:pt x="575" y="0"/>
                </a:moveTo>
                <a:lnTo>
                  <a:pt x="575" y="644"/>
                </a:lnTo>
                <a:lnTo>
                  <a:pt x="2" y="675"/>
                </a:lnTo>
                <a:lnTo>
                  <a:pt x="0" y="133"/>
                </a:lnTo>
                <a:lnTo>
                  <a:pt x="575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819649" y="4256023"/>
            <a:ext cx="4263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6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Circolare 6 agosto 2015, n. 59282</a:t>
            </a:r>
          </a:p>
        </p:txBody>
      </p:sp>
      <p:sp>
        <p:nvSpPr>
          <p:cNvPr id="124" name="CasellaDiTesto 123"/>
          <p:cNvSpPr txBox="1"/>
          <p:nvPr/>
        </p:nvSpPr>
        <p:spPr>
          <a:xfrm>
            <a:off x="1800399" y="5055899"/>
            <a:ext cx="472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Circolare 6 febbraio 2019, n.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37925 – Avviso Pubblico</a:t>
            </a:r>
            <a:endParaRPr lang="it-IT" sz="1600" b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6" name="Gruppo 125"/>
          <p:cNvGrpSpPr/>
          <p:nvPr/>
        </p:nvGrpSpPr>
        <p:grpSpPr>
          <a:xfrm>
            <a:off x="1828278" y="1294647"/>
            <a:ext cx="8496944" cy="1439862"/>
            <a:chOff x="323528" y="1124744"/>
            <a:chExt cx="8496944" cy="1439862"/>
          </a:xfrm>
        </p:grpSpPr>
        <p:grpSp>
          <p:nvGrpSpPr>
            <p:cNvPr id="127" name="Gruppo 126"/>
            <p:cNvGrpSpPr/>
            <p:nvPr/>
          </p:nvGrpSpPr>
          <p:grpSpPr>
            <a:xfrm>
              <a:off x="323528" y="1124744"/>
              <a:ext cx="8496944" cy="1439862"/>
              <a:chOff x="827088" y="1268760"/>
              <a:chExt cx="8066087" cy="1439862"/>
            </a:xfrm>
          </p:grpSpPr>
          <p:sp>
            <p:nvSpPr>
              <p:cNvPr id="129" name="CasellaDiTesto 128"/>
              <p:cNvSpPr txBox="1"/>
              <p:nvPr/>
            </p:nvSpPr>
            <p:spPr bwMode="auto">
              <a:xfrm>
                <a:off x="963801" y="1484784"/>
                <a:ext cx="30938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altLang="it-IT" sz="2000" b="1" kern="0" dirty="0">
                  <a:solidFill>
                    <a:srgbClr val="C00000"/>
                  </a:solidFill>
                  <a:latin typeface="Calibri"/>
                </a:endParaRPr>
              </a:p>
            </p:txBody>
          </p:sp>
          <p:sp>
            <p:nvSpPr>
              <p:cNvPr id="130" name="Rettangolo 129"/>
              <p:cNvSpPr/>
              <p:nvPr/>
            </p:nvSpPr>
            <p:spPr bwMode="auto">
              <a:xfrm>
                <a:off x="827088" y="1268760"/>
                <a:ext cx="8066087" cy="1439862"/>
              </a:xfrm>
              <a:prstGeom prst="rect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it-IT" ker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31" name="Picture 17" descr="Risultati Legge 181 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4364" y="1367185"/>
                <a:ext cx="2796824" cy="1243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2" name="Picture 1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7902" y="1373535"/>
                <a:ext cx="1560203" cy="1243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8" name="Rettangolo 127"/>
            <p:cNvSpPr/>
            <p:nvPr/>
          </p:nvSpPr>
          <p:spPr>
            <a:xfrm>
              <a:off x="611560" y="1390471"/>
              <a:ext cx="2971078" cy="646331"/>
            </a:xfrm>
            <a:prstGeom prst="rect">
              <a:avLst/>
            </a:prstGeom>
            <a:noFill/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it-IT" b="1" kern="0" dirty="0">
                  <a:solidFill>
                    <a:srgbClr val="00903B"/>
                  </a:solidFill>
                  <a:latin typeface="Calibri"/>
                </a:rPr>
                <a:t>Aree di Crisi Industriale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it-IT" b="1" kern="0" dirty="0">
                  <a:solidFill>
                    <a:srgbClr val="00903B"/>
                  </a:solidFill>
                  <a:latin typeface="Calibri"/>
                </a:rPr>
                <a:t>Complessa di Gela</a:t>
              </a:r>
              <a:endParaRPr lang="it-IT" b="1" i="1" u="sng" kern="0" dirty="0">
                <a:solidFill>
                  <a:srgbClr val="00903B"/>
                </a:solidFill>
                <a:latin typeface="Calibri"/>
              </a:endParaRP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9551582" y="765175"/>
            <a:ext cx="89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#181GELA</a:t>
            </a:r>
            <a:endParaRPr lang="it-IT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03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/>
        </p:nvSpPr>
        <p:spPr>
          <a:xfrm>
            <a:off x="1524000" y="636692"/>
            <a:ext cx="5876818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626836" y="580248"/>
            <a:ext cx="8001000" cy="639762"/>
          </a:xfrm>
        </p:spPr>
        <p:txBody>
          <a:bodyPr/>
          <a:lstStyle/>
          <a:p>
            <a:pPr algn="l"/>
            <a:r>
              <a:rPr lang="it-IT" altLang="it-IT" sz="2800" b="1" dirty="0">
                <a:solidFill>
                  <a:srgbClr val="00903B"/>
                </a:solidFill>
                <a:latin typeface="Calibri" panose="020F0502020204030204" pitchFamily="34" charset="0"/>
              </a:rPr>
              <a:t>Il business </a:t>
            </a:r>
            <a:r>
              <a:rPr lang="it-IT" altLang="it-IT" sz="2800" b="1" dirty="0" err="1">
                <a:solidFill>
                  <a:srgbClr val="00903B"/>
                </a:solidFill>
                <a:latin typeface="Calibri" panose="020F0502020204030204" pitchFamily="34" charset="0"/>
              </a:rPr>
              <a:t>plan</a:t>
            </a:r>
            <a:r>
              <a:rPr lang="it-IT" altLang="it-IT" sz="2800" b="1" dirty="0">
                <a:solidFill>
                  <a:srgbClr val="00903B"/>
                </a:solidFill>
                <a:latin typeface="Calibri" panose="020F0502020204030204" pitchFamily="34" charset="0"/>
              </a:rPr>
              <a:t> (BP) per la L.181/89</a:t>
            </a:r>
            <a:r>
              <a:rPr lang="it-IT" altLang="it-IT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it-IT" altLang="it-IT" sz="28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it-IT" sz="2800" b="1" dirty="0"/>
              <a:t/>
            </a:r>
            <a:br>
              <a:rPr lang="it-IT" sz="2800" b="1" dirty="0"/>
            </a:br>
            <a:endParaRPr lang="it-IT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55" y="3627040"/>
            <a:ext cx="1728191" cy="25171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55" y="1228024"/>
            <a:ext cx="1728191" cy="21893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3503712" y="1189999"/>
            <a:ext cx="7128792" cy="32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00903B"/>
              </a:buClr>
              <a:buFont typeface="Wingdings" panose="05000000000000000000" pitchFamily="2" charset="2"/>
              <a:buChar char="§"/>
              <a:defRPr/>
            </a:pPr>
            <a:r>
              <a:rPr lang="it-IT" sz="1600" b="1" dirty="0">
                <a:solidFill>
                  <a:srgbClr val="00903B"/>
                </a:solidFill>
                <a:latin typeface="Calibri" panose="020F0502020204030204" pitchFamily="34" charset="0"/>
                <a:cs typeface="Arial" pitchFamily="34" charset="0"/>
              </a:rPr>
              <a:t>Strumento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per presentare e pianificare </a:t>
            </a:r>
            <a:r>
              <a:rPr lang="it-IT" sz="1600" b="1" dirty="0">
                <a:solidFill>
                  <a:srgbClr val="00903B"/>
                </a:solidFill>
                <a:latin typeface="Calibri" panose="020F0502020204030204" pitchFamily="34" charset="0"/>
                <a:cs typeface="Arial" pitchFamily="34" charset="0"/>
              </a:rPr>
              <a:t>il progetto d'impresa </a:t>
            </a: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che si intende </a:t>
            </a: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realizzare</a:t>
            </a:r>
          </a:p>
          <a:p>
            <a:pPr marL="285750" indent="-285750" algn="just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00903B"/>
              </a:buClr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documento </a:t>
            </a:r>
            <a:r>
              <a:rPr lang="it-IT" sz="1600" b="1" dirty="0">
                <a:solidFill>
                  <a:srgbClr val="00903B"/>
                </a:solidFill>
                <a:latin typeface="Calibri" panose="020F0502020204030204" pitchFamily="34" charset="0"/>
                <a:cs typeface="Arial" pitchFamily="34" charset="0"/>
              </a:rPr>
              <a:t>strutturato </a:t>
            </a:r>
            <a:r>
              <a:rPr lang="it-IT" sz="1600" b="1" dirty="0">
                <a:solidFill>
                  <a:srgbClr val="00903B"/>
                </a:solidFill>
                <a:latin typeface="Calibri" panose="020F0502020204030204" pitchFamily="34" charset="0"/>
                <a:cs typeface="Arial" pitchFamily="34" charset="0"/>
              </a:rPr>
              <a:t>e completo </a:t>
            </a: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di informazioni sia storiche che prospettiche, di illustrazioni </a:t>
            </a: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qualitative e </a:t>
            </a: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di proiezioni </a:t>
            </a: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economico-finanziarie</a:t>
            </a:r>
          </a:p>
          <a:p>
            <a:pPr marL="285750" indent="-285750" algn="just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00903B"/>
              </a:buClr>
              <a:buFont typeface="Wingdings" panose="05000000000000000000" pitchFamily="2" charset="2"/>
              <a:buChar char="§"/>
              <a:defRPr/>
            </a:pPr>
            <a:r>
              <a:rPr lang="it-IT" sz="1600" b="1" dirty="0">
                <a:solidFill>
                  <a:srgbClr val="00903B"/>
                </a:solidFill>
                <a:latin typeface="Calibri" panose="020F0502020204030204" pitchFamily="34" charset="0"/>
                <a:cs typeface="Arial" pitchFamily="34" charset="0"/>
              </a:rPr>
              <a:t>principali capitoli</a:t>
            </a: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: soggetto proponente, mercato e strategie, programma degli investimenti e piano economico finanziario</a:t>
            </a:r>
          </a:p>
          <a:p>
            <a:pPr algn="just" fontAlgn="base">
              <a:lnSpc>
                <a:spcPct val="130000"/>
              </a:lnSpc>
              <a:spcBef>
                <a:spcPct val="0"/>
              </a:spcBef>
              <a:buClr>
                <a:srgbClr val="C00000"/>
              </a:buClr>
              <a:defRPr/>
            </a:pPr>
            <a:endParaRPr lang="it-IT" sz="10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buClr>
                <a:srgbClr val="C00000"/>
              </a:buClr>
              <a:defRPr/>
            </a:pP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  <a:sym typeface="Wingdings" panose="05000000000000000000" pitchFamily="2" charset="2"/>
              </a:rPr>
              <a:t>Importante</a:t>
            </a:r>
          </a:p>
          <a:p>
            <a:pPr algn="just" fontAlgn="base">
              <a:lnSpc>
                <a:spcPct val="130000"/>
              </a:lnSpc>
              <a:spcBef>
                <a:spcPct val="0"/>
              </a:spcBef>
              <a:buClr>
                <a:srgbClr val="C00000"/>
              </a:buClr>
              <a:defRPr/>
            </a:pPr>
            <a:r>
              <a:rPr lang="it-IT" sz="1600" dirty="0">
                <a:latin typeface="Calibri" panose="020F0502020204030204" pitchFamily="34" charset="0"/>
                <a:cs typeface="Arial" pitchFamily="34" charset="0"/>
                <a:sym typeface="Wingdings" panose="05000000000000000000" pitchFamily="2" charset="2"/>
              </a:rPr>
              <a:t>Insieme al BP va trasmessa la documentazione </a:t>
            </a: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tecnica e i preventivi di spesa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4059282" y="5064994"/>
            <a:ext cx="6017653" cy="584775"/>
          </a:xfrm>
          <a:prstGeom prst="rect">
            <a:avLst/>
          </a:prstGeom>
          <a:ln>
            <a:solidFill>
              <a:srgbClr val="C00000"/>
            </a:solidFill>
            <a:prstDash val="solid"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L’obiettivo del BP </a:t>
            </a: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è </a:t>
            </a: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di poter dimostrare </a:t>
            </a:r>
            <a:endParaRPr lang="it-IT" sz="1600" dirty="0"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la </a:t>
            </a: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sostenibilità economica, finanziaria e tecnica del </a:t>
            </a: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progetto d’impresa</a:t>
            </a:r>
          </a:p>
        </p:txBody>
      </p:sp>
      <p:sp>
        <p:nvSpPr>
          <p:cNvPr id="17" name="Triangolo isoscele 16"/>
          <p:cNvSpPr/>
          <p:nvPr/>
        </p:nvSpPr>
        <p:spPr>
          <a:xfrm rot="10800000">
            <a:off x="6168024" y="4540464"/>
            <a:ext cx="1944216" cy="216024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786" y="279175"/>
            <a:ext cx="730993" cy="448342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609" y="252281"/>
            <a:ext cx="592651" cy="592651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9551582" y="765175"/>
            <a:ext cx="89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#181GELA</a:t>
            </a:r>
            <a:endParaRPr lang="it-IT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1524001" y="1023992"/>
            <a:ext cx="8404261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50124" y="968284"/>
            <a:ext cx="8578654" cy="639762"/>
          </a:xfrm>
        </p:spPr>
        <p:txBody>
          <a:bodyPr/>
          <a:lstStyle/>
          <a:p>
            <a:pPr algn="l"/>
            <a:r>
              <a:rPr lang="it-IT" sz="2800" b="1" dirty="0"/>
              <a:t>Attuazione del programma degli investimenti</a:t>
            </a:r>
            <a:br>
              <a:rPr lang="it-IT" sz="2800" b="1" dirty="0"/>
            </a:br>
            <a:r>
              <a:rPr lang="it-IT" sz="2800" b="1" dirty="0"/>
              <a:t/>
            </a:r>
            <a:br>
              <a:rPr lang="it-IT" sz="2800" b="1" dirty="0"/>
            </a:br>
            <a:endParaRPr lang="it-IT" sz="2800" b="1" dirty="0"/>
          </a:p>
        </p:txBody>
      </p:sp>
      <p:sp>
        <p:nvSpPr>
          <p:cNvPr id="9" name="Rettangolo 1"/>
          <p:cNvSpPr>
            <a:spLocks noChangeArrowheads="1"/>
          </p:cNvSpPr>
          <p:nvPr/>
        </p:nvSpPr>
        <p:spPr bwMode="auto">
          <a:xfrm>
            <a:off x="1734425" y="1667367"/>
            <a:ext cx="8635305" cy="214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defRPr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Rendicontazione della spesa</a:t>
            </a:r>
          </a:p>
          <a:p>
            <a:pPr marL="285750" indent="-285750" algn="just">
              <a:lnSpc>
                <a:spcPts val="2200"/>
              </a:lnSpc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 di spesa anche non quietanzati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tranne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l’ultimo</a:t>
            </a:r>
          </a:p>
          <a:p>
            <a:pPr marL="285750" indent="-285750" algn="just">
              <a:lnSpc>
                <a:spcPts val="2200"/>
              </a:lnSpc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5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 e di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importo non inferiore al 15% della spesa ammissibile</a:t>
            </a:r>
          </a:p>
          <a:p>
            <a:pPr marL="285750" indent="-285750" algn="just">
              <a:lnSpc>
                <a:spcPts val="2200"/>
              </a:lnSpc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spesa non quietanzata in ogni SAL non può essere superiore al 25% della spesa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ammissibile</a:t>
            </a:r>
          </a:p>
          <a:p>
            <a:pPr marL="285750" indent="-285750" algn="just">
              <a:lnSpc>
                <a:spcPts val="22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ultimo SAL, spese quietanzate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presentare entro 3 mesi dalla ultimazione del programma di investimento*</a:t>
            </a:r>
          </a:p>
          <a:p>
            <a:pPr marL="285750" indent="-285750" algn="just">
              <a:lnSpc>
                <a:spcPts val="22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pagamenti effettuati tutti tramite un c/c dedicato sul quale verranno accreditate le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agevolazioni</a:t>
            </a:r>
            <a:endParaRPr lang="it-IT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1734425" y="4033856"/>
            <a:ext cx="863530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defRPr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Erogazione delle agevolazioni</a:t>
            </a:r>
          </a:p>
          <a:p>
            <a:pPr marL="285750" indent="-285750" algn="just">
              <a:lnSpc>
                <a:spcPts val="2200"/>
              </a:lnSpc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quota in ragione della spesa rendicontata</a:t>
            </a:r>
          </a:p>
          <a:p>
            <a:pPr marL="285750" indent="-285750" algn="just">
              <a:lnSpc>
                <a:spcPts val="2200"/>
              </a:lnSpc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anticipazione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25% delle agevolazioni riconosciute previa presentazione di fideiussione bancaria o polizza assicurativa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703542" y="5793846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La data di ultimazione del programma coincide con la data relativa all’ultimo titolo di spesa</a:t>
            </a:r>
            <a:endParaRPr lang="it-IT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86" y="279175"/>
            <a:ext cx="730993" cy="448342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609" y="252281"/>
            <a:ext cx="592651" cy="592651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9551582" y="765175"/>
            <a:ext cx="89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#181GELA</a:t>
            </a:r>
            <a:endParaRPr lang="it-IT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9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524000" y="1019470"/>
            <a:ext cx="6948264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50124" y="942478"/>
            <a:ext cx="8001000" cy="639762"/>
          </a:xfrm>
        </p:spPr>
        <p:txBody>
          <a:bodyPr/>
          <a:lstStyle/>
          <a:p>
            <a:pPr algn="l"/>
            <a:r>
              <a:rPr lang="it-IT" sz="2800" b="1" dirty="0"/>
              <a:t>Erogazione delle agevolazioni - focus</a:t>
            </a:r>
            <a:br>
              <a:rPr lang="it-IT" sz="2800" b="1" dirty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/>
              <a:t/>
            </a:r>
            <a:br>
              <a:rPr lang="it-IT" sz="2800" b="1" dirty="0"/>
            </a:br>
            <a:endParaRPr lang="it-IT" sz="2800" b="1" dirty="0"/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1775521" y="1549099"/>
            <a:ext cx="8641655" cy="3416320"/>
          </a:xfrm>
          <a:prstGeom prst="rect">
            <a:avLst/>
          </a:prstGeom>
          <a:noFill/>
          <a:ln w="3175">
            <a:noFill/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 singole erogazioni del contributo in conto impianti e dell’eventuale contributo diretto alla spesa viene operata una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ritenuta:</a:t>
            </a:r>
            <a:endParaRPr lang="it-IT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10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della quota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contributo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maturata - da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svincolare al collaudo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finale</a:t>
            </a:r>
            <a:endParaRPr lang="it-IT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fino al 3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della spesa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ammissibile - da svincolarsi al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verificarsi delle seguenti condizioni:</a:t>
            </a:r>
          </a:p>
          <a:p>
            <a:pPr marL="542925" lvl="1" indent="-277813" algn="just">
              <a:lnSpc>
                <a:spcPct val="150000"/>
              </a:lnSpc>
              <a:buFont typeface="+mj-lt"/>
              <a:buAutoNum type="romanLcPeriod"/>
              <a:defRPr/>
            </a:pP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accertamento del regolare completamento del programma degli investimenti e integrale conseguimento dell’obiettivo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occupazionale</a:t>
            </a:r>
            <a:endParaRPr lang="it-IT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2925" lvl="1" indent="-277813" algn="just">
              <a:lnSpc>
                <a:spcPct val="150000"/>
              </a:lnSpc>
              <a:buFont typeface="+mj-lt"/>
              <a:buAutoNum type="romanLcPeriod"/>
              <a:defRPr/>
            </a:pP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assunzione di personale del bacino di riferimento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percettori di ammortizzatori sociali o disoccupati a seguito di procedure di licenziamento collettivo residenti nel territorio dei Comuni di cui all’allegato 1)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percentuale non inferiore al 25% dell’incremento occupazionale 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previsto</a:t>
            </a:r>
            <a:endParaRPr lang="it-IT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riangolo isoscele 6"/>
          <p:cNvSpPr/>
          <p:nvPr/>
        </p:nvSpPr>
        <p:spPr>
          <a:xfrm rot="10800000">
            <a:off x="4799858" y="5097258"/>
            <a:ext cx="2447925" cy="358775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75000"/>
                </a:schemeClr>
              </a:gs>
            </a:gsLst>
            <a:lin ang="5400000" scaled="1"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3"/>
          <p:cNvSpPr txBox="1">
            <a:spLocks noChangeArrowheads="1"/>
          </p:cNvSpPr>
          <p:nvPr/>
        </p:nvSpPr>
        <p:spPr bwMode="auto">
          <a:xfrm>
            <a:off x="3641904" y="5600049"/>
            <a:ext cx="48303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1400">
                <a:solidFill>
                  <a:srgbClr val="37424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Valorizzazione delle assunzioni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 bacino di riferimento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86" y="279175"/>
            <a:ext cx="730993" cy="44834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609" y="252281"/>
            <a:ext cx="592651" cy="592651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9551582" y="765175"/>
            <a:ext cx="89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#181GELA</a:t>
            </a:r>
            <a:endParaRPr lang="it-IT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8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>
            <a:off x="1524000" y="648398"/>
            <a:ext cx="5876818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736146" y="584892"/>
            <a:ext cx="8229600" cy="639762"/>
          </a:xfrm>
        </p:spPr>
        <p:txBody>
          <a:bodyPr/>
          <a:lstStyle/>
          <a:p>
            <a:pPr algn="l"/>
            <a:r>
              <a:rPr lang="it-IT" sz="2800" b="1" dirty="0"/>
              <a:t>Iter e tempi procedurali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36" y="1542625"/>
            <a:ext cx="6549169" cy="420215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8551530" y="1151745"/>
            <a:ext cx="1576918" cy="33855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</a:rPr>
              <a:t>Durata (in mesi)</a:t>
            </a:r>
            <a:endParaRPr lang="it-IT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544272" y="1635294"/>
            <a:ext cx="626300" cy="4320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</a:rPr>
              <a:t>2</a:t>
            </a:r>
            <a:endParaRPr lang="it-IT" dirty="0">
              <a:latin typeface="Calibri" panose="020F0502020204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544272" y="2124776"/>
            <a:ext cx="626300" cy="14728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</a:rPr>
              <a:t>1*</a:t>
            </a:r>
            <a:endParaRPr lang="it-IT" dirty="0">
              <a:latin typeface="Calibri" panose="020F050202020403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544272" y="3659475"/>
            <a:ext cx="626300" cy="9361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dirty="0" err="1">
                <a:latin typeface="Calibri" panose="020F0502020204030204" pitchFamily="34" charset="0"/>
              </a:rPr>
              <a:t>max</a:t>
            </a:r>
            <a:r>
              <a:rPr lang="it-IT" dirty="0">
                <a:latin typeface="Calibri" panose="020F0502020204030204" pitchFamily="34" charset="0"/>
              </a:rPr>
              <a:t> 3*</a:t>
            </a:r>
            <a:endParaRPr lang="it-IT" dirty="0">
              <a:latin typeface="Calibri" panose="020F050202020403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544272" y="4664152"/>
            <a:ext cx="626300" cy="4320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</a:rPr>
              <a:t>3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9857994" y="157149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10002010" y="1614028"/>
            <a:ext cx="3348" cy="3013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9768408" y="4727950"/>
            <a:ext cx="495672" cy="43204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</a:rPr>
              <a:t>9*</a:t>
            </a:r>
            <a:endParaRPr lang="it-IT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855640" y="5723512"/>
            <a:ext cx="6264696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Calibri" panose="020F0502020204030204" pitchFamily="34" charset="0"/>
              </a:rPr>
              <a:t>* I tempi di attraversamento sono determinati dalla completezza documentale delle domande presentate e dalla tempistica di risposta (eventuale) del proponente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786" y="279175"/>
            <a:ext cx="730993" cy="44834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609" y="252281"/>
            <a:ext cx="592651" cy="592651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9551582" y="765175"/>
            <a:ext cx="89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#181GELA</a:t>
            </a:r>
            <a:endParaRPr lang="it-IT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1524001" y="616144"/>
            <a:ext cx="5578867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50124" y="559700"/>
            <a:ext cx="8001000" cy="639762"/>
          </a:xfrm>
        </p:spPr>
        <p:txBody>
          <a:bodyPr/>
          <a:lstStyle/>
          <a:p>
            <a:pPr algn="l"/>
            <a:r>
              <a:rPr lang="it-IT" sz="2800" b="1" dirty="0"/>
              <a:t>Per saperne di più - </a:t>
            </a:r>
            <a:r>
              <a:rPr lang="it-IT" sz="2800" b="1" dirty="0"/>
              <a:t>Contatti</a:t>
            </a:r>
            <a:r>
              <a:rPr lang="it-IT" sz="2800" b="1" dirty="0"/>
              <a:t/>
            </a:r>
            <a:br>
              <a:rPr lang="it-IT" sz="2800" b="1" dirty="0"/>
            </a:br>
            <a:endParaRPr lang="it-IT" sz="2800" b="1" dirty="0"/>
          </a:p>
        </p:txBody>
      </p:sp>
      <p:sp>
        <p:nvSpPr>
          <p:cNvPr id="9" name="Rettangolo 1"/>
          <p:cNvSpPr>
            <a:spLocks noChangeArrowheads="1"/>
          </p:cNvSpPr>
          <p:nvPr/>
        </p:nvSpPr>
        <p:spPr bwMode="auto">
          <a:xfrm>
            <a:off x="1775521" y="1382041"/>
            <a:ext cx="86409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www.invitalia.it / cosa facciamo / Legge 181/89</a:t>
            </a:r>
          </a:p>
          <a:p>
            <a:pPr algn="just">
              <a:buClr>
                <a:srgbClr val="C00000"/>
              </a:buClr>
            </a:pPr>
            <a:endParaRPr lang="it-IT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Normativa di riferimento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 del Ministero dello sviluppo economico 9 giugno 2015</a:t>
            </a:r>
            <a:endParaRPr lang="it-IT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Circolare attuativa del 6 agosto 2015 n. 59282</a:t>
            </a:r>
            <a:endParaRPr lang="it-IT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Circolare </a:t>
            </a:r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febbraio 2019, </a:t>
            </a:r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 </a:t>
            </a:r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37925 </a:t>
            </a:r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it-IT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Avviso Pubblico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3349333" y="3244154"/>
            <a:ext cx="52332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775521" y="3428565"/>
            <a:ext cx="864096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Assistenza via mail  </a:t>
            </a:r>
          </a:p>
          <a:p>
            <a:pPr algn="just">
              <a:buClr>
                <a:srgbClr val="00B050"/>
              </a:buClr>
            </a:pP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informazioni e richieste specifiche è possibile inviare quesiti via mail compilando un </a:t>
            </a:r>
            <a:r>
              <a:rPr lang="it-IT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 sulla pagina Contatti del sito Invitalia</a:t>
            </a:r>
          </a:p>
          <a:p>
            <a:pPr algn="just">
              <a:buClr>
                <a:srgbClr val="00B050"/>
              </a:buClr>
            </a:pPr>
            <a:endParaRPr lang="it-IT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B050"/>
              </a:buClr>
            </a:pP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Assistenza </a:t>
            </a: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telefonica</a:t>
            </a:r>
          </a:p>
          <a:p>
            <a:pPr algn="just">
              <a:buClr>
                <a:srgbClr val="00B050"/>
              </a:buClr>
            </a:pP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informazioni generali sulle caratteristiche dello strumento agevolativo L.181/89 è possibile chiamare il numero azzurro 848.886886(*) attivo dal lunedì al venerdì dalle 9:00 alle 18:00</a:t>
            </a:r>
          </a:p>
          <a:p>
            <a:pPr algn="just">
              <a:buClr>
                <a:srgbClr val="00B050"/>
              </a:buClr>
            </a:pPr>
            <a:endParaRPr lang="it-IT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Clr>
                <a:srgbClr val="00B050"/>
              </a:buClr>
            </a:pPr>
            <a:r>
              <a:rPr lang="it-IT" sz="1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(*) </a:t>
            </a:r>
            <a:r>
              <a:rPr lang="it-IT" sz="1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Addebito con ripartizione a tempo che prevede un costo al chiamante pari alla tariffa urbana a tempo per le chiamate da rete fissa. Per le chiamate da rete mobile la quota è definita dal singolo operatore 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86" y="279175"/>
            <a:ext cx="730993" cy="44834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609" y="252281"/>
            <a:ext cx="592651" cy="592651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9551582" y="765175"/>
            <a:ext cx="89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#181GELA</a:t>
            </a:r>
            <a:endParaRPr lang="it-IT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1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00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ttangolo 2"/>
          <p:cNvSpPr>
            <a:spLocks noChangeArrowheads="1"/>
          </p:cNvSpPr>
          <p:nvPr/>
        </p:nvSpPr>
        <p:spPr bwMode="auto">
          <a:xfrm>
            <a:off x="1524000" y="2609974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defRPr/>
            </a:pPr>
            <a:r>
              <a:rPr lang="it-IT" altLang="it-IT" sz="3600" b="1" dirty="0">
                <a:solidFill>
                  <a:srgbClr val="44546A">
                    <a:lumMod val="75000"/>
                  </a:srgbClr>
                </a:solidFill>
                <a:latin typeface="Futura Std Medium" panose="020B0702020204020203" pitchFamily="34" charset="0"/>
              </a:rPr>
              <a:t> 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0" y="5410180"/>
            <a:ext cx="12192000" cy="1811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" r="1551"/>
          <a:stretch/>
        </p:blipFill>
        <p:spPr>
          <a:xfrm>
            <a:off x="1524000" y="5662403"/>
            <a:ext cx="6924782" cy="91850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660" y="5690702"/>
            <a:ext cx="876061" cy="91850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4207" y="5929975"/>
            <a:ext cx="900000" cy="551999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524000" y="1859341"/>
            <a:ext cx="91439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2400" b="1" dirty="0">
                <a:solidFill>
                  <a:schemeClr val="bg1"/>
                </a:solidFill>
                <a:latin typeface="Futura Std Medium" panose="020B0702020204020203" pitchFamily="34" charset="0"/>
              </a:rPr>
              <a:t>Grazie per l’attenzione</a:t>
            </a:r>
          </a:p>
          <a:p>
            <a:pPr algn="ctr">
              <a:spcBef>
                <a:spcPct val="0"/>
              </a:spcBef>
            </a:pPr>
            <a:endParaRPr lang="it-IT" altLang="it-IT" sz="2400" b="1" dirty="0">
              <a:solidFill>
                <a:schemeClr val="bg1"/>
              </a:solidFill>
              <a:latin typeface="Futura Std Medium" panose="020B0702020204020203" pitchFamily="34" charset="0"/>
            </a:endParaRPr>
          </a:p>
          <a:p>
            <a:pPr algn="ctr">
              <a:spcBef>
                <a:spcPct val="0"/>
              </a:spcBef>
            </a:pPr>
            <a:r>
              <a:rPr lang="it-IT" altLang="it-IT" sz="2000" b="1" i="1" dirty="0">
                <a:solidFill>
                  <a:schemeClr val="bg1"/>
                </a:solidFill>
                <a:latin typeface="Futura Std Medium" panose="020B0702020204020203" pitchFamily="34" charset="0"/>
              </a:rPr>
              <a:t>www.invitalia.it</a:t>
            </a:r>
          </a:p>
          <a:p>
            <a:pPr algn="ctr">
              <a:spcBef>
                <a:spcPct val="0"/>
              </a:spcBef>
            </a:pPr>
            <a:endParaRPr lang="it-IT" altLang="it-IT" sz="2400" b="1" dirty="0">
              <a:solidFill>
                <a:schemeClr val="bg1"/>
              </a:solidFill>
              <a:latin typeface="Futura Std Medium" panose="020B070202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1524000" y="5559552"/>
            <a:ext cx="9143998" cy="1298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299" name="Segnaposto numero diapositiva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EE96B6-E6E6-4048-B1BD-3D605D2E7423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524000" y="1859341"/>
            <a:ext cx="91439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2400" b="1" dirty="0">
                <a:solidFill>
                  <a:schemeClr val="bg1"/>
                </a:solidFill>
                <a:latin typeface="Futura Std Medium" panose="020B0702020204020203" pitchFamily="34" charset="0"/>
              </a:rPr>
              <a:t>Grazie per l’attenzione</a:t>
            </a:r>
          </a:p>
          <a:p>
            <a:pPr algn="ctr">
              <a:spcBef>
                <a:spcPct val="0"/>
              </a:spcBef>
            </a:pPr>
            <a:endParaRPr lang="it-IT" altLang="it-IT" sz="2400" b="1" dirty="0">
              <a:solidFill>
                <a:schemeClr val="bg1"/>
              </a:solidFill>
              <a:latin typeface="Futura Std Medium" panose="020B0702020204020203" pitchFamily="34" charset="0"/>
            </a:endParaRPr>
          </a:p>
          <a:p>
            <a:pPr algn="ctr">
              <a:spcBef>
                <a:spcPct val="0"/>
              </a:spcBef>
            </a:pPr>
            <a:r>
              <a:rPr lang="it-IT" altLang="it-IT" sz="2000" b="1" i="1" dirty="0">
                <a:solidFill>
                  <a:schemeClr val="bg1"/>
                </a:solidFill>
                <a:latin typeface="Futura Std Medium" panose="020B0702020204020203" pitchFamily="34" charset="0"/>
              </a:rPr>
              <a:t>www.invitalia.it</a:t>
            </a:r>
          </a:p>
          <a:p>
            <a:pPr algn="ctr">
              <a:spcBef>
                <a:spcPct val="0"/>
              </a:spcBef>
            </a:pPr>
            <a:endParaRPr lang="it-IT" altLang="it-IT" sz="2400" b="1" dirty="0">
              <a:solidFill>
                <a:schemeClr val="bg1"/>
              </a:solidFill>
              <a:latin typeface="Futura Std Medium" panose="020B0702020204020203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524000" y="5559552"/>
            <a:ext cx="9143998" cy="1298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r="1666"/>
          <a:stretch/>
        </p:blipFill>
        <p:spPr>
          <a:xfrm>
            <a:off x="1534274" y="5729849"/>
            <a:ext cx="7078896" cy="91850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578" y="5690700"/>
            <a:ext cx="876061" cy="91850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4207" y="5929973"/>
            <a:ext cx="900000" cy="5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24000" y="636692"/>
            <a:ext cx="5609690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633554" y="585322"/>
            <a:ext cx="9148198" cy="573275"/>
          </a:xfrm>
        </p:spPr>
        <p:txBody>
          <a:bodyPr/>
          <a:lstStyle/>
          <a:p>
            <a:pPr algn="l"/>
            <a:r>
              <a:rPr lang="it-IT" sz="2800" b="1" dirty="0"/>
              <a:t>Dove si applica</a:t>
            </a:r>
            <a:endParaRPr lang="it-IT" sz="2800" b="1" dirty="0"/>
          </a:p>
        </p:txBody>
      </p:sp>
      <p:grpSp>
        <p:nvGrpSpPr>
          <p:cNvPr id="59" name="Gruppo 58"/>
          <p:cNvGrpSpPr/>
          <p:nvPr/>
        </p:nvGrpSpPr>
        <p:grpSpPr>
          <a:xfrm>
            <a:off x="1524000" y="1588870"/>
            <a:ext cx="4681518" cy="2843777"/>
            <a:chOff x="314788" y="1881367"/>
            <a:chExt cx="4681518" cy="2843777"/>
          </a:xfrm>
        </p:grpSpPr>
        <p:pic>
          <p:nvPicPr>
            <p:cNvPr id="60" name="Immagine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788" y="1881367"/>
              <a:ext cx="4681518" cy="2843777"/>
            </a:xfrm>
            <a:prstGeom prst="rect">
              <a:avLst/>
            </a:prstGeom>
          </p:spPr>
        </p:pic>
        <p:sp>
          <p:nvSpPr>
            <p:cNvPr id="61" name="CasellaDiTesto 60"/>
            <p:cNvSpPr txBox="1"/>
            <p:nvPr/>
          </p:nvSpPr>
          <p:spPr>
            <a:xfrm>
              <a:off x="2408181" y="3106837"/>
              <a:ext cx="9361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prstClr val="white"/>
                  </a:solidFill>
                  <a:latin typeface="Calibri"/>
                </a:rPr>
                <a:t>C</a:t>
              </a:r>
              <a:r>
                <a:rPr lang="it-IT" sz="1000" b="1" dirty="0">
                  <a:solidFill>
                    <a:prstClr val="white"/>
                  </a:solidFill>
                  <a:latin typeface="Calibri"/>
                </a:rPr>
                <a:t>altanissetta</a:t>
              </a:r>
              <a:endParaRPr lang="it-IT" sz="10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CasellaDiTesto 61"/>
            <p:cNvSpPr txBox="1"/>
            <p:nvPr/>
          </p:nvSpPr>
          <p:spPr>
            <a:xfrm>
              <a:off x="2813610" y="3279052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prstClr val="white"/>
                  </a:solidFill>
                  <a:latin typeface="Calibri"/>
                </a:rPr>
                <a:t>Piazza Armerina</a:t>
              </a:r>
              <a:endParaRPr lang="it-IT" sz="10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CasellaDiTesto 62"/>
            <p:cNvSpPr txBox="1"/>
            <p:nvPr/>
          </p:nvSpPr>
          <p:spPr>
            <a:xfrm>
              <a:off x="2791128" y="3676378"/>
              <a:ext cx="5400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prstClr val="white"/>
                  </a:solidFill>
                  <a:latin typeface="Calibri"/>
                </a:rPr>
                <a:t>Riesi</a:t>
              </a:r>
              <a:endParaRPr lang="it-IT" sz="10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2937384" y="3521604"/>
              <a:ext cx="8100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prstClr val="white"/>
                  </a:solidFill>
                  <a:latin typeface="Calibri"/>
                </a:rPr>
                <a:t>Mazzarino</a:t>
              </a:r>
              <a:endParaRPr lang="it-IT" sz="10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CasellaDiTesto 64"/>
            <p:cNvSpPr txBox="1"/>
            <p:nvPr/>
          </p:nvSpPr>
          <p:spPr>
            <a:xfrm>
              <a:off x="3234118" y="3675420"/>
              <a:ext cx="8280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prstClr val="white"/>
                  </a:solidFill>
                  <a:latin typeface="Calibri"/>
                </a:rPr>
                <a:t>Caltagirone</a:t>
              </a:r>
              <a:endParaRPr lang="it-IT" sz="10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CasellaDiTesto 65"/>
            <p:cNvSpPr txBox="1"/>
            <p:nvPr/>
          </p:nvSpPr>
          <p:spPr>
            <a:xfrm>
              <a:off x="2974693" y="3916732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prstClr val="white"/>
                  </a:solidFill>
                  <a:latin typeface="Calibri"/>
                </a:rPr>
                <a:t>Gela</a:t>
              </a:r>
              <a:endParaRPr lang="it-IT" sz="10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3209654" y="4051299"/>
              <a:ext cx="6840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prstClr val="white"/>
                  </a:solidFill>
                  <a:latin typeface="Calibri"/>
                </a:rPr>
                <a:t>Vittoria</a:t>
              </a:r>
              <a:endParaRPr lang="it-IT" sz="10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8" name="Rectangle 3"/>
          <p:cNvSpPr txBox="1">
            <a:spLocks noChangeArrowheads="1"/>
          </p:cNvSpPr>
          <p:nvPr/>
        </p:nvSpPr>
        <p:spPr>
          <a:xfrm>
            <a:off x="6205518" y="1526553"/>
            <a:ext cx="4370845" cy="4464496"/>
          </a:xfrm>
          <a:prstGeom prst="rect">
            <a:avLst/>
          </a:prstGeom>
          <a:ln>
            <a:solidFill>
              <a:sysClr val="window" lastClr="FFFFFF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3742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it-IT" altLang="it-IT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L’area interessata comprende </a:t>
            </a:r>
            <a:r>
              <a:rPr lang="it-IT" altLang="it-IT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it-IT" altLang="it-IT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Comuni (*):</a:t>
            </a:r>
          </a:p>
          <a:p>
            <a:pPr marL="452438" lvl="1" indent="-185738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it-IT" altLang="it-IT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 SLL di Gela:	               </a:t>
            </a:r>
            <a:r>
              <a:rPr lang="it-IT" altLang="it-IT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it-IT" altLang="it-IT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2438" lvl="1" indent="-185738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it-IT" altLang="it-IT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 SLL di Mazzarino:	</a:t>
            </a:r>
            <a:r>
              <a:rPr lang="it-IT" altLang="it-IT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it-IT" altLang="it-IT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452438" lvl="1" indent="-185738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it-IT" altLang="it-IT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 SLL di Vittoria:	</a:t>
            </a:r>
            <a:r>
              <a:rPr lang="it-IT" altLang="it-IT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it-IT" altLang="it-IT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452438" lvl="1" indent="-185738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it-IT" altLang="it-IT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 SLL di Caltagirone:                 </a:t>
            </a:r>
            <a:r>
              <a:rPr lang="it-IT" altLang="it-IT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it-IT" altLang="it-IT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2438" lvl="1" indent="-185738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it-IT" altLang="it-IT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 SLL di Riesi:	</a:t>
            </a:r>
            <a:r>
              <a:rPr lang="it-IT" altLang="it-IT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it-IT" altLang="it-IT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452438" lvl="1" indent="-185738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it-IT" altLang="it-IT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 SLL di </a:t>
            </a:r>
            <a:r>
              <a:rPr lang="it-IT" altLang="it-IT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Caltanissetta</a:t>
            </a:r>
            <a:r>
              <a:rPr lang="it-IT" altLang="it-IT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it-IT" altLang="it-IT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it-IT" altLang="it-IT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  <a:p>
            <a:pPr marL="452438" lvl="1" indent="-185738" eaLnBrk="1" hangingPunct="1">
              <a:spcBef>
                <a:spcPts val="400"/>
              </a:spcBef>
              <a:spcAft>
                <a:spcPts val="400"/>
              </a:spcAft>
              <a:defRPr/>
            </a:pPr>
            <a:r>
              <a:rPr lang="it-IT" altLang="it-IT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 SLL di Piazza Armerina:</a:t>
            </a:r>
            <a:r>
              <a:rPr lang="it-IT" altLang="it-IT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it-IT" altLang="it-IT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9" name="Rettangolo 68"/>
          <p:cNvSpPr/>
          <p:nvPr/>
        </p:nvSpPr>
        <p:spPr>
          <a:xfrm>
            <a:off x="1715747" y="4854614"/>
            <a:ext cx="8640959" cy="96978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defRPr/>
            </a:pPr>
            <a:r>
              <a:rPr lang="it-IT" altLang="it-IT" b="1" kern="0" dirty="0">
                <a:solidFill>
                  <a:srgbClr val="C00000"/>
                </a:solidFill>
                <a:latin typeface="Calibri"/>
              </a:rPr>
              <a:t>Gela, Niscemi, Mazzarino, San Cono, Acate, Vittoria, Caltagirone, Mirabella Imbaccari, San Michele di Ganzaria, Butera, Riesi, Caltanissetta, Delia, Marianopoli, Montedoro, San Cataldo, Santa Caterina Villarmosa, Serradifalco, Sommatino, Aidone, Barrafranca, Piazza Armerina, Pietraperzia</a:t>
            </a:r>
          </a:p>
          <a:p>
            <a:pPr algn="ctr">
              <a:defRPr/>
            </a:pPr>
            <a:endParaRPr lang="it-IT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1398213" y="5961520"/>
            <a:ext cx="8640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(*) </a:t>
            </a: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L’elenco </a:t>
            </a: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completo dei comuni è consultabile all’Allegato 1 </a:t>
            </a: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 </a:t>
            </a: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Circolare </a:t>
            </a: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febbraio 2019 </a:t>
            </a: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 </a:t>
            </a: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37925 </a:t>
            </a:r>
            <a:endParaRPr lang="it-IT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" name="Immagin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786" y="279175"/>
            <a:ext cx="730993" cy="448342"/>
          </a:xfrm>
          <a:prstGeom prst="rect">
            <a:avLst/>
          </a:prstGeom>
        </p:spPr>
      </p:pic>
      <p:pic>
        <p:nvPicPr>
          <p:cNvPr id="72" name="Immagin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609" y="252281"/>
            <a:ext cx="592651" cy="592651"/>
          </a:xfrm>
          <a:prstGeom prst="rect">
            <a:avLst/>
          </a:prstGeom>
        </p:spPr>
      </p:pic>
      <p:sp>
        <p:nvSpPr>
          <p:cNvPr id="73" name="CasellaDiTesto 72"/>
          <p:cNvSpPr txBox="1"/>
          <p:nvPr/>
        </p:nvSpPr>
        <p:spPr>
          <a:xfrm>
            <a:off x="9551582" y="765175"/>
            <a:ext cx="89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#181GELA</a:t>
            </a:r>
            <a:endParaRPr lang="it-IT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1524000" y="636692"/>
            <a:ext cx="5609690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678206" y="611070"/>
            <a:ext cx="8001000" cy="639762"/>
          </a:xfrm>
        </p:spPr>
        <p:txBody>
          <a:bodyPr/>
          <a:lstStyle/>
          <a:p>
            <a:pPr algn="l"/>
            <a:r>
              <a:rPr lang="it-IT" sz="2800" b="1" dirty="0"/>
              <a:t>I destinatari</a:t>
            </a:r>
            <a:r>
              <a:rPr lang="it-IT" sz="2800" b="1" dirty="0"/>
              <a:t/>
            </a:r>
            <a:br>
              <a:rPr lang="it-IT" sz="2800" b="1" dirty="0"/>
            </a:br>
            <a:endParaRPr lang="it-IT" sz="28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35445" y="1216545"/>
            <a:ext cx="6073501" cy="47428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180975" indent="-180975" eaLnBrk="0" hangingPunct="0">
              <a:spcBef>
                <a:spcPct val="20000"/>
              </a:spcBef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1pPr>
            <a:lvl2pPr marL="628650" indent="-180975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1200"/>
              </a:spcBef>
              <a:buClr>
                <a:srgbClr val="C00000"/>
              </a:buClr>
            </a:pPr>
            <a:r>
              <a:rPr lang="it-IT" sz="1600" b="1" dirty="0">
                <a:solidFill>
                  <a:srgbClr val="00903B"/>
                </a:solidFill>
                <a:latin typeface="Calibri" panose="020F0502020204030204" pitchFamily="34" charset="0"/>
              </a:rPr>
              <a:t>Imprese</a:t>
            </a:r>
            <a:r>
              <a:rPr lang="it-IT" sz="1600" dirty="0">
                <a:latin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</a:rPr>
              <a:t>italiane ed estere, </a:t>
            </a:r>
            <a:r>
              <a:rPr lang="it-IT" sz="1600" b="1" dirty="0">
                <a:solidFill>
                  <a:srgbClr val="00903B"/>
                </a:solidFill>
                <a:latin typeface="Calibri" panose="020F0502020204030204" pitchFamily="34" charset="0"/>
              </a:rPr>
              <a:t>costituite</a:t>
            </a:r>
            <a:r>
              <a:rPr lang="it-IT" sz="1600" b="1" dirty="0">
                <a:solidFill>
                  <a:srgbClr val="00903B"/>
                </a:solidFill>
                <a:latin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03B"/>
                </a:solidFill>
                <a:latin typeface="Calibri" panose="020F0502020204030204" pitchFamily="34" charset="0"/>
              </a:rPr>
              <a:t>sotto forma di società di capitali, </a:t>
            </a:r>
            <a:r>
              <a:rPr lang="it-IT" sz="1600" dirty="0">
                <a:latin typeface="Calibri" panose="020F0502020204030204" pitchFamily="34" charset="0"/>
              </a:rPr>
              <a:t>incluse </a:t>
            </a:r>
            <a:r>
              <a:rPr lang="it-IT" sz="1600" dirty="0">
                <a:latin typeface="Calibri" panose="020F0502020204030204" pitchFamily="34" charset="0"/>
              </a:rPr>
              <a:t>società cooperative e società consortili</a:t>
            </a:r>
          </a:p>
          <a:p>
            <a:pPr>
              <a:lnSpc>
                <a:spcPct val="130000"/>
              </a:lnSpc>
              <a:spcBef>
                <a:spcPts val="1200"/>
              </a:spcBef>
              <a:buClr>
                <a:srgbClr val="C00000"/>
              </a:buClr>
            </a:pPr>
            <a:r>
              <a:rPr lang="it-IT" sz="1600" u="sng" dirty="0">
                <a:solidFill>
                  <a:srgbClr val="00903B"/>
                </a:solidFill>
                <a:latin typeface="Calibri" panose="020F0502020204030204" pitchFamily="34" charset="0"/>
              </a:rPr>
              <a:t>Requisiti principali:</a:t>
            </a:r>
            <a:r>
              <a:rPr lang="it-IT" sz="1600" dirty="0">
                <a:latin typeface="Calibri" panose="020F0502020204030204" pitchFamily="34" charset="0"/>
              </a:rPr>
              <a:t> società</a:t>
            </a:r>
            <a:endParaRPr lang="it-IT" sz="1600" u="sng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Clr>
                <a:srgbClr val="00903B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latin typeface="Calibri" panose="020F0502020204030204" pitchFamily="34" charset="0"/>
              </a:rPr>
              <a:t>già costituite - anche </a:t>
            </a:r>
            <a:r>
              <a:rPr lang="it-IT" sz="1600" dirty="0" err="1">
                <a:latin typeface="Calibri" panose="020F0502020204030204" pitchFamily="34" charset="0"/>
              </a:rPr>
              <a:t>newco</a:t>
            </a:r>
            <a:endParaRPr lang="it-IT" sz="16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Clr>
                <a:srgbClr val="00903B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latin typeface="Calibri" panose="020F0502020204030204" pitchFamily="34" charset="0"/>
              </a:rPr>
              <a:t>in </a:t>
            </a:r>
            <a:r>
              <a:rPr lang="it-IT" sz="1600" dirty="0">
                <a:latin typeface="Calibri" panose="020F0502020204030204" pitchFamily="34" charset="0"/>
              </a:rPr>
              <a:t>regime di contabilità </a:t>
            </a:r>
            <a:r>
              <a:rPr lang="it-IT" sz="1600" dirty="0">
                <a:latin typeface="Calibri" panose="020F0502020204030204" pitchFamily="34" charset="0"/>
              </a:rPr>
              <a:t>ordinaria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Clr>
                <a:srgbClr val="00903B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latin typeface="Calibri" panose="020F0502020204030204" pitchFamily="34" charset="0"/>
              </a:rPr>
              <a:t>non </a:t>
            </a:r>
            <a:r>
              <a:rPr lang="it-IT" sz="1600" dirty="0">
                <a:latin typeface="Calibri" panose="020F0502020204030204" pitchFamily="34" charset="0"/>
              </a:rPr>
              <a:t>sottoposte a procedure concorsuali oppure in liquidazione volontaria </a:t>
            </a:r>
            <a:endParaRPr lang="it-IT" sz="16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Clr>
                <a:srgbClr val="00903B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latin typeface="Calibri" panose="020F0502020204030204" pitchFamily="34" charset="0"/>
              </a:rPr>
              <a:t>in </a:t>
            </a:r>
            <a:r>
              <a:rPr lang="it-IT" sz="1600" dirty="0">
                <a:latin typeface="Calibri" panose="020F0502020204030204" pitchFamily="34" charset="0"/>
              </a:rPr>
              <a:t>regola con le normative comunitarie e </a:t>
            </a:r>
            <a:r>
              <a:rPr lang="it-IT" sz="1600" dirty="0">
                <a:latin typeface="Calibri" panose="020F0502020204030204" pitchFamily="34" charset="0"/>
              </a:rPr>
              <a:t>nazionali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Clr>
                <a:srgbClr val="C00000"/>
              </a:buClr>
            </a:pPr>
            <a:endParaRPr lang="it-IT" sz="1600" dirty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it-IT" sz="1600" dirty="0">
                <a:latin typeface="Calibri" panose="020F0502020204030204" pitchFamily="34" charset="0"/>
              </a:rPr>
              <a:t>Dimensione </a:t>
            </a:r>
            <a:r>
              <a:rPr lang="it-IT" sz="1600" dirty="0">
                <a:latin typeface="Calibri" panose="020F0502020204030204" pitchFamily="34" charset="0"/>
              </a:rPr>
              <a:t>di impresa*</a:t>
            </a:r>
          </a:p>
          <a:p>
            <a:pPr marL="641350" indent="-285750">
              <a:lnSpc>
                <a:spcPct val="150000"/>
              </a:lnSpc>
              <a:spcBef>
                <a:spcPts val="1200"/>
              </a:spcBef>
              <a:buClr>
                <a:srgbClr val="00903B"/>
              </a:buClr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it-IT" sz="1600" dirty="0">
                <a:latin typeface="Calibri" panose="020F0502020204030204" pitchFamily="34" charset="0"/>
              </a:rPr>
              <a:t>Piccole Imprese  	      ≤ 10 	           ≤ 50</a:t>
            </a:r>
          </a:p>
          <a:p>
            <a:pPr marL="641350" indent="-285750">
              <a:lnSpc>
                <a:spcPct val="150000"/>
              </a:lnSpc>
              <a:spcBef>
                <a:spcPts val="0"/>
              </a:spcBef>
              <a:buClr>
                <a:srgbClr val="00903B"/>
              </a:buClr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it-IT" sz="1600" dirty="0">
                <a:latin typeface="Calibri" panose="020F0502020204030204" pitchFamily="34" charset="0"/>
              </a:rPr>
              <a:t>Medie Imprese               </a:t>
            </a:r>
            <a:r>
              <a:rPr lang="it-IT" sz="1600" dirty="0">
                <a:latin typeface="Calibri" panose="020F0502020204030204" pitchFamily="34" charset="0"/>
              </a:rPr>
              <a:t>          ≤ </a:t>
            </a:r>
            <a:r>
              <a:rPr lang="it-IT" sz="1600" dirty="0">
                <a:latin typeface="Calibri" panose="020F0502020204030204" pitchFamily="34" charset="0"/>
              </a:rPr>
              <a:t>50 	           ≤ 250</a:t>
            </a:r>
          </a:p>
          <a:p>
            <a:pPr marL="0" indent="0" eaLnBrk="1" fontAlgn="base" hangingPunct="1">
              <a:spcBef>
                <a:spcPts val="0"/>
              </a:spcBef>
              <a:buClr>
                <a:srgbClr val="C00000"/>
              </a:buClr>
              <a:tabLst/>
            </a:pPr>
            <a:endParaRPr lang="it-IT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19" y="1289667"/>
            <a:ext cx="2642607" cy="4428000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7042458" y="4463894"/>
            <a:ext cx="135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Fatturato €/mln</a:t>
            </a:r>
            <a:endParaRPr lang="it-IT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503077" y="4463894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Occupati</a:t>
            </a:r>
            <a:endParaRPr lang="it-IT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4655840" y="4241995"/>
            <a:ext cx="47525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847528" y="5960089"/>
            <a:ext cx="813690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buClr>
                <a:srgbClr val="C00000"/>
              </a:buClr>
            </a:pPr>
            <a:r>
              <a:rPr lang="it-IT" sz="1300" dirty="0">
                <a:latin typeface="Calibri" panose="020F0502020204030204" pitchFamily="34" charset="0"/>
              </a:rPr>
              <a:t>* Così come definite </a:t>
            </a:r>
            <a:r>
              <a:rPr lang="it-IT" sz="1300" dirty="0">
                <a:latin typeface="Calibri" panose="020F0502020204030204" pitchFamily="34" charset="0"/>
              </a:rPr>
              <a:t>dall’allegato </a:t>
            </a:r>
            <a:r>
              <a:rPr lang="it-IT" sz="1300" dirty="0">
                <a:latin typeface="Calibri" panose="020F0502020204030204" pitchFamily="34" charset="0"/>
              </a:rPr>
              <a:t>1 del Regolamento (UE) n. 651/2014 e Decreto MAP del </a:t>
            </a:r>
            <a:r>
              <a:rPr lang="it-IT" sz="1300" dirty="0">
                <a:latin typeface="Calibri" panose="020F0502020204030204" pitchFamily="34" charset="0"/>
              </a:rPr>
              <a:t>18.04.2005 </a:t>
            </a:r>
            <a:endParaRPr lang="it-IT" sz="1300" dirty="0">
              <a:latin typeface="Calibri" panose="020F050202020403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786" y="279175"/>
            <a:ext cx="730993" cy="44834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609" y="252281"/>
            <a:ext cx="592651" cy="592651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9551582" y="765175"/>
            <a:ext cx="89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#181GELA</a:t>
            </a:r>
            <a:endParaRPr lang="it-IT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524000" y="636692"/>
            <a:ext cx="5609690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801494" y="611070"/>
            <a:ext cx="8001000" cy="639762"/>
          </a:xfrm>
        </p:spPr>
        <p:txBody>
          <a:bodyPr/>
          <a:lstStyle/>
          <a:p>
            <a:pPr algn="l"/>
            <a:r>
              <a:rPr lang="it-IT" sz="2800" b="1" dirty="0"/>
              <a:t>Attività </a:t>
            </a:r>
            <a:r>
              <a:rPr lang="it-IT" sz="2800" b="1" dirty="0"/>
              <a:t>ammissibili</a:t>
            </a:r>
            <a:br>
              <a:rPr lang="it-IT" sz="2800" b="1" dirty="0"/>
            </a:br>
            <a:endParaRPr lang="it-IT" sz="28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94" y="1319103"/>
            <a:ext cx="2088232" cy="474373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935760" y="2376669"/>
            <a:ext cx="6624290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0903B"/>
              </a:buClr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Estrazione di minerali da cave e miniere</a:t>
            </a:r>
          </a:p>
          <a:p>
            <a:pPr marL="285750" indent="-285750" algn="just">
              <a:lnSpc>
                <a:spcPct val="150000"/>
              </a:lnSpc>
              <a:buClr>
                <a:srgbClr val="00903B"/>
              </a:buClr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M</a:t>
            </a:r>
            <a:r>
              <a:rPr lang="it-IT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anifatturiere</a:t>
            </a:r>
          </a:p>
          <a:p>
            <a:pPr marL="285750" indent="-285750" algn="just">
              <a:lnSpc>
                <a:spcPct val="150000"/>
              </a:lnSpc>
              <a:buClr>
                <a:srgbClr val="00903B"/>
              </a:buClr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P</a:t>
            </a:r>
            <a:r>
              <a:rPr lang="it-IT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roduzione di energia </a:t>
            </a:r>
          </a:p>
          <a:p>
            <a:pPr marL="285750" indent="-285750" algn="just">
              <a:lnSpc>
                <a:spcPct val="150000"/>
              </a:lnSpc>
              <a:buClr>
                <a:srgbClr val="00903B"/>
              </a:buClr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S</a:t>
            </a:r>
            <a:r>
              <a:rPr lang="it-IT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ervizi alle imprese</a:t>
            </a:r>
          </a:p>
          <a:p>
            <a:pPr marL="285750" indent="-285750" algn="just">
              <a:lnSpc>
                <a:spcPct val="150000"/>
              </a:lnSpc>
              <a:buClr>
                <a:srgbClr val="00903B"/>
              </a:buClr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Turistiche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defRPr/>
            </a:pPr>
            <a:endParaRPr lang="it-IT" sz="1600" b="1" dirty="0">
              <a:solidFill>
                <a:srgbClr val="FF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Parentesi quadra chiusa 6"/>
          <p:cNvSpPr/>
          <p:nvPr/>
        </p:nvSpPr>
        <p:spPr>
          <a:xfrm>
            <a:off x="8204250" y="2456818"/>
            <a:ext cx="93156" cy="2094636"/>
          </a:xfrm>
          <a:prstGeom prst="rightBracke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297406" y="3198528"/>
            <a:ext cx="1944216" cy="98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defRPr/>
            </a:pPr>
            <a:r>
              <a:rPr lang="it-IT" sz="13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Previste dalla Circolare 6 agosto 2015 n. 59282 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it-IT" sz="1600" b="1" dirty="0">
              <a:solidFill>
                <a:srgbClr val="FF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786" y="279175"/>
            <a:ext cx="730993" cy="44834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609" y="252281"/>
            <a:ext cx="592651" cy="59265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9551582" y="765175"/>
            <a:ext cx="89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#181GELA</a:t>
            </a:r>
            <a:endParaRPr lang="it-IT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524000" y="667514"/>
            <a:ext cx="5609690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3889727" y="1299638"/>
            <a:ext cx="6425129" cy="492650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Programmi di investimento </a:t>
            </a:r>
          </a:p>
          <a:p>
            <a:pPr marL="360000" algn="just"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</a:rPr>
              <a:t>produttivi (nuove unità, ampliamenti, riqualificazioni, acquisto attivi) </a:t>
            </a:r>
          </a:p>
          <a:p>
            <a:pPr marL="360000" algn="just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</a:rPr>
              <a:t>tutela 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</a:rPr>
              <a:t>ambientale </a:t>
            </a:r>
          </a:p>
          <a:p>
            <a:pPr marL="360000" algn="just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</a:rPr>
              <a:t>innovazione dell’organizzazione </a:t>
            </a:r>
          </a:p>
          <a:p>
            <a:pPr marL="17100" indent="0" algn="just"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SzPct val="150000"/>
              <a:buNone/>
            </a:pPr>
            <a:r>
              <a:rPr lang="it-IT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I programmi</a:t>
            </a:r>
          </a:p>
          <a:p>
            <a:pPr marL="360000" algn="just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</a:rPr>
              <a:t>devono 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</a:rPr>
              <a:t>prevedere spese ammissibili di importo non inferiore a € 1,5 milioni</a:t>
            </a:r>
          </a:p>
          <a:p>
            <a:pPr marL="360000" algn="just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</a:rPr>
              <a:t>devono prevedere un programma occupazionale nell’unità produttiva oggetto del programma di investimento da realizzarsi entro 12 mesi dal termine degli investimenti, che preveda:</a:t>
            </a:r>
          </a:p>
          <a:p>
            <a:pPr marL="702900" lvl="1" algn="just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</a:rPr>
              <a:t>un incremento occupazionale (espresso in ULA)</a:t>
            </a:r>
          </a:p>
          <a:p>
            <a:pPr marL="17100" indent="0" algn="just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50000"/>
              <a:buNone/>
            </a:pPr>
            <a:endParaRPr lang="it-IT" sz="1600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00" indent="0" algn="just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50000"/>
              <a:buNone/>
            </a:pPr>
            <a:r>
              <a:rPr lang="it-IT" sz="1600" u="sng" dirty="0">
                <a:solidFill>
                  <a:schemeClr val="tx1"/>
                </a:solidFill>
                <a:latin typeface="Calibri" panose="020F0502020204030204" pitchFamily="34" charset="0"/>
              </a:rPr>
              <a:t>Non </a:t>
            </a:r>
            <a:r>
              <a:rPr lang="it-IT" sz="1600" u="sng" dirty="0">
                <a:solidFill>
                  <a:schemeClr val="tx1"/>
                </a:solidFill>
                <a:latin typeface="Calibri" panose="020F0502020204030204" pitchFamily="34" charset="0"/>
              </a:rPr>
              <a:t>sono  ammissibili le iniziative imprenditoriali che prevedono il decremento del numero degli addetti dell’unità produttiva oggetto del programma di investimento. </a:t>
            </a:r>
          </a:p>
          <a:p>
            <a:pPr marL="360000" algn="just">
              <a:spcBef>
                <a:spcPts val="600"/>
              </a:spcBef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Ø"/>
            </a:pPr>
            <a:endParaRPr lang="it-IT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801494" y="611070"/>
            <a:ext cx="8001000" cy="639762"/>
          </a:xfrm>
        </p:spPr>
        <p:txBody>
          <a:bodyPr/>
          <a:lstStyle/>
          <a:p>
            <a:pPr algn="l"/>
            <a:r>
              <a:rPr lang="it-IT" sz="2800" b="1" dirty="0"/>
              <a:t>Programmi </a:t>
            </a:r>
            <a:r>
              <a:rPr lang="it-IT" sz="2800" b="1" dirty="0"/>
              <a:t>ammissibili</a:t>
            </a:r>
            <a:br>
              <a:rPr lang="it-IT" sz="2800" b="1" dirty="0"/>
            </a:br>
            <a:endParaRPr lang="it-IT" sz="28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94" y="1319103"/>
            <a:ext cx="2088232" cy="474373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786" y="279175"/>
            <a:ext cx="730993" cy="44834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609" y="252281"/>
            <a:ext cx="592651" cy="59265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9551582" y="765175"/>
            <a:ext cx="89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#181GELA</a:t>
            </a:r>
            <a:endParaRPr lang="it-IT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524000" y="616144"/>
            <a:ext cx="5609690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80946" y="549426"/>
            <a:ext cx="8001000" cy="639762"/>
          </a:xfrm>
        </p:spPr>
        <p:txBody>
          <a:bodyPr/>
          <a:lstStyle/>
          <a:p>
            <a:pPr algn="l"/>
            <a:r>
              <a:rPr lang="it-IT" sz="2800" b="1" dirty="0"/>
              <a:t>Spese </a:t>
            </a:r>
            <a:r>
              <a:rPr lang="it-IT" sz="2800" b="1" dirty="0"/>
              <a:t>a</a:t>
            </a:r>
            <a:r>
              <a:rPr lang="it-IT" sz="2800" b="1" dirty="0"/>
              <a:t>mmissibili</a:t>
            </a:r>
            <a:r>
              <a:rPr lang="it-IT" sz="2800" b="1" dirty="0"/>
              <a:t/>
            </a:r>
            <a:br>
              <a:rPr lang="it-IT" sz="2800" b="1" dirty="0"/>
            </a:b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75521" y="1155747"/>
            <a:ext cx="8712968" cy="428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it-IT" sz="1500" b="1" dirty="0">
                <a:solidFill>
                  <a:srgbClr val="00903B"/>
                </a:solidFill>
                <a:latin typeface="Calibri" panose="020F0502020204030204" pitchFamily="34" charset="0"/>
              </a:rPr>
              <a:t>Investimenti produttivi </a:t>
            </a:r>
            <a:endParaRPr lang="it-IT" sz="1500" b="1" dirty="0">
              <a:solidFill>
                <a:srgbClr val="00903B"/>
              </a:solidFill>
              <a:latin typeface="Calibri" panose="020F050202020403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(nuovi stabilimenti, ampliamenti, riqualificazione e acquisizione attivi)</a:t>
            </a:r>
            <a:endParaRPr lang="it-IT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latin typeface="Calibri" panose="020F0502020204030204" pitchFamily="34" charset="0"/>
              </a:rPr>
              <a:t>suolo</a:t>
            </a:r>
          </a:p>
          <a:p>
            <a:pPr marL="742950" lvl="1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latin typeface="Calibri" panose="020F0502020204030204" pitchFamily="34" charset="0"/>
              </a:rPr>
              <a:t>opere murarie</a:t>
            </a:r>
          </a:p>
          <a:p>
            <a:pPr marL="742950" lvl="1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latin typeface="Calibri" panose="020F0502020204030204" pitchFamily="34" charset="0"/>
              </a:rPr>
              <a:t>macchinari impianti attrezzature</a:t>
            </a:r>
          </a:p>
          <a:p>
            <a:pPr marL="742950" lvl="1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latin typeface="Calibri" panose="020F0502020204030204" pitchFamily="34" charset="0"/>
              </a:rPr>
              <a:t>programmi informatici</a:t>
            </a:r>
          </a:p>
          <a:p>
            <a:pPr marL="742950" lvl="1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latin typeface="Calibri" panose="020F0502020204030204" pitchFamily="34" charset="0"/>
              </a:rPr>
              <a:t>immobilizzazioni immateriali</a:t>
            </a:r>
          </a:p>
          <a:p>
            <a:pPr marL="742950" lvl="1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latin typeface="Calibri" panose="020F0502020204030204" pitchFamily="34" charset="0"/>
              </a:rPr>
              <a:t>consulenza</a:t>
            </a:r>
            <a:endParaRPr lang="it-IT" sz="1400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Clr>
                <a:schemeClr val="accent1">
                  <a:lumMod val="50000"/>
                </a:schemeClr>
              </a:buClr>
            </a:pPr>
            <a:r>
              <a:rPr lang="it-IT" sz="1500" b="1" dirty="0">
                <a:solidFill>
                  <a:srgbClr val="00903B"/>
                </a:solidFill>
                <a:latin typeface="Calibri" panose="020F0502020204030204" pitchFamily="34" charset="0"/>
              </a:rPr>
              <a:t>Tutela </a:t>
            </a:r>
            <a:r>
              <a:rPr lang="it-IT" sz="1500" b="1" dirty="0">
                <a:solidFill>
                  <a:srgbClr val="00903B"/>
                </a:solidFill>
                <a:latin typeface="Calibri" panose="020F0502020204030204" pitchFamily="34" charset="0"/>
              </a:rPr>
              <a:t>ambientale </a:t>
            </a:r>
            <a:endParaRPr lang="it-IT" sz="1500" dirty="0">
              <a:solidFill>
                <a:srgbClr val="00903B"/>
              </a:solidFill>
              <a:latin typeface="Calibri" panose="020F0502020204030204" pitchFamily="34" charset="0"/>
            </a:endParaRPr>
          </a:p>
          <a:p>
            <a:pPr marL="266700" algn="just">
              <a:buClr>
                <a:schemeClr val="accent1">
                  <a:lumMod val="50000"/>
                </a:schemeClr>
              </a:buClr>
            </a:pPr>
            <a:r>
              <a:rPr lang="it-IT" sz="1400" dirty="0">
                <a:latin typeface="Calibri" panose="020F0502020204030204" pitchFamily="34" charset="0"/>
              </a:rPr>
              <a:t>costi degli investimenti </a:t>
            </a:r>
            <a:r>
              <a:rPr lang="it-IT" sz="1400" b="1" u="sng" dirty="0">
                <a:solidFill>
                  <a:srgbClr val="00903B"/>
                </a:solidFill>
                <a:latin typeface="Calibri" panose="020F0502020204030204" pitchFamily="34" charset="0"/>
              </a:rPr>
              <a:t>supplementari</a:t>
            </a:r>
            <a:r>
              <a:rPr lang="it-IT" sz="1400" dirty="0">
                <a:latin typeface="Calibri" panose="020F0502020204030204" pitchFamily="34" charset="0"/>
              </a:rPr>
              <a:t>:</a:t>
            </a:r>
            <a:endParaRPr lang="it-IT" sz="1400" dirty="0">
              <a:latin typeface="Calibri" panose="020F0502020204030204" pitchFamily="34" charset="0"/>
            </a:endParaRPr>
          </a:p>
          <a:p>
            <a:pPr marL="742950" lvl="1" indent="-285750" algn="just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latin typeface="Calibri" panose="020F0502020204030204" pitchFamily="34" charset="0"/>
              </a:rPr>
              <a:t>investimento </a:t>
            </a:r>
            <a:r>
              <a:rPr lang="it-IT" sz="1400" dirty="0">
                <a:latin typeface="Calibri" panose="020F0502020204030204" pitchFamily="34" charset="0"/>
              </a:rPr>
              <a:t>distinto </a:t>
            </a:r>
          </a:p>
          <a:p>
            <a:pPr marL="7429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latin typeface="Calibri" panose="020F0502020204030204" pitchFamily="34" charset="0"/>
              </a:rPr>
              <a:t>analisi controfattuale: individuazione e quantificazione del beneficio incrementale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50000"/>
                </a:schemeClr>
              </a:buClr>
            </a:pPr>
            <a:r>
              <a:rPr lang="it-IT" sz="1500" b="1" dirty="0">
                <a:solidFill>
                  <a:srgbClr val="00903B"/>
                </a:solidFill>
                <a:latin typeface="Calibri" panose="020F0502020204030204" pitchFamily="34" charset="0"/>
              </a:rPr>
              <a:t>Innovazione </a:t>
            </a:r>
            <a:r>
              <a:rPr lang="it-IT" sz="1500" b="1" dirty="0">
                <a:solidFill>
                  <a:srgbClr val="00903B"/>
                </a:solidFill>
                <a:latin typeface="Calibri" panose="020F0502020204030204" pitchFamily="34" charset="0"/>
              </a:rPr>
              <a:t>dell’organizzazione </a:t>
            </a:r>
            <a:endParaRPr lang="it-IT" sz="1500" dirty="0">
              <a:solidFill>
                <a:srgbClr val="00903B"/>
              </a:solidFill>
              <a:latin typeface="Calibri" panose="020F0502020204030204" pitchFamily="34" charset="0"/>
            </a:endParaRPr>
          </a:p>
          <a:p>
            <a:pPr marL="266700" algn="just">
              <a:buClr>
                <a:schemeClr val="accent1">
                  <a:lumMod val="50000"/>
                </a:schemeClr>
              </a:buClr>
            </a:pPr>
            <a:r>
              <a:rPr lang="it-IT" sz="1400" dirty="0" err="1">
                <a:latin typeface="Calibri" panose="020F0502020204030204" pitchFamily="34" charset="0"/>
              </a:rPr>
              <a:t>max</a:t>
            </a:r>
            <a:r>
              <a:rPr lang="it-IT" sz="1400" dirty="0">
                <a:latin typeface="Calibri" panose="020F0502020204030204" pitchFamily="34" charset="0"/>
              </a:rPr>
              <a:t> 20% dell’investimento ammissibile complessivo</a:t>
            </a:r>
          </a:p>
          <a:p>
            <a:pPr marL="742950" lvl="1" indent="-285750" algn="just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latin typeface="Calibri" panose="020F0502020204030204" pitchFamily="34" charset="0"/>
              </a:rPr>
              <a:t>personale</a:t>
            </a:r>
            <a:endParaRPr lang="it-IT" sz="1400" dirty="0">
              <a:latin typeface="Calibri" panose="020F0502020204030204" pitchFamily="34" charset="0"/>
            </a:endParaRPr>
          </a:p>
          <a:p>
            <a:pPr marL="742950" lvl="1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latin typeface="Calibri" panose="020F0502020204030204" pitchFamily="34" charset="0"/>
              </a:rPr>
              <a:t>utilizzo (ammortamento) di strumentazione, attrezzature, immobili</a:t>
            </a:r>
          </a:p>
          <a:p>
            <a:pPr marL="742950" lvl="1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latin typeface="Calibri" panose="020F0502020204030204" pitchFamily="34" charset="0"/>
              </a:rPr>
              <a:t>costi di ricerca contrattuale, competenze (</a:t>
            </a:r>
            <a:r>
              <a:rPr lang="it-IT" sz="1400" i="1" dirty="0">
                <a:latin typeface="Calibri" panose="020F0502020204030204" pitchFamily="34" charset="0"/>
              </a:rPr>
              <a:t>Know </a:t>
            </a:r>
            <a:r>
              <a:rPr lang="it-IT" sz="1400" i="1" dirty="0" err="1">
                <a:latin typeface="Calibri" panose="020F0502020204030204" pitchFamily="34" charset="0"/>
              </a:rPr>
              <a:t>how</a:t>
            </a:r>
            <a:r>
              <a:rPr lang="it-IT" sz="1400" dirty="0">
                <a:latin typeface="Calibri" panose="020F0502020204030204" pitchFamily="34" charset="0"/>
              </a:rPr>
              <a:t>), brevetti</a:t>
            </a:r>
          </a:p>
          <a:p>
            <a:pPr marL="742950" lvl="1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400" dirty="0">
                <a:latin typeface="Calibri" panose="020F0502020204030204" pitchFamily="34" charset="0"/>
              </a:rPr>
              <a:t>m</a:t>
            </a:r>
            <a:r>
              <a:rPr lang="it-IT" sz="1400" dirty="0">
                <a:latin typeface="Calibri" panose="020F0502020204030204" pitchFamily="34" charset="0"/>
              </a:rPr>
              <a:t>ateriali utilizzati per lo svolgimento del progetto</a:t>
            </a:r>
            <a:endParaRPr lang="it-IT" sz="1400" dirty="0">
              <a:latin typeface="Calibri" panose="020F050202020403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92" y="1309945"/>
            <a:ext cx="2313803" cy="2196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759826" y="5530322"/>
            <a:ext cx="8568952" cy="646331"/>
          </a:xfrm>
          <a:prstGeom prst="rect">
            <a:avLst/>
          </a:prstGeom>
          <a:noFill/>
          <a:ln w="2222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rgbClr val="C00000"/>
                </a:solidFill>
                <a:latin typeface="Calibri"/>
              </a:rPr>
              <a:t>Avvio investimenti</a:t>
            </a:r>
            <a:r>
              <a:rPr lang="it-IT" sz="1200" dirty="0">
                <a:solidFill>
                  <a:srgbClr val="C00000"/>
                </a:solidFill>
                <a:latin typeface="Calibri"/>
              </a:rPr>
              <a:t>: </a:t>
            </a:r>
            <a:r>
              <a:rPr lang="it-IT" sz="1200" dirty="0">
                <a:solidFill>
                  <a:prstClr val="black"/>
                </a:solidFill>
                <a:latin typeface="Calibri"/>
              </a:rPr>
              <a:t>dopo la presentazione della domanda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rgbClr val="C00000"/>
                </a:solidFill>
                <a:latin typeface="Calibri"/>
              </a:rPr>
              <a:t>Ultimazione investimenti</a:t>
            </a:r>
            <a:r>
              <a:rPr lang="it-IT" sz="1200" dirty="0">
                <a:solidFill>
                  <a:srgbClr val="C00000"/>
                </a:solidFill>
                <a:latin typeface="Calibri"/>
              </a:rPr>
              <a:t>: </a:t>
            </a:r>
            <a:r>
              <a:rPr lang="it-IT" sz="1200" dirty="0">
                <a:solidFill>
                  <a:prstClr val="black"/>
                </a:solidFill>
                <a:latin typeface="Calibri"/>
              </a:rPr>
              <a:t>entro 36 mesi dalla delibera di concessione delle agevolazioni</a:t>
            </a:r>
            <a:endParaRPr lang="it-IT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786" y="279175"/>
            <a:ext cx="730993" cy="44834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609" y="252281"/>
            <a:ext cx="592651" cy="59265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9551582" y="765175"/>
            <a:ext cx="89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#181GELA</a:t>
            </a:r>
            <a:endParaRPr lang="it-IT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ttangolo 56"/>
          <p:cNvSpPr/>
          <p:nvPr/>
        </p:nvSpPr>
        <p:spPr>
          <a:xfrm>
            <a:off x="1524000" y="867387"/>
            <a:ext cx="7304567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24001" y="800384"/>
            <a:ext cx="9629821" cy="767751"/>
          </a:xfrm>
        </p:spPr>
        <p:txBody>
          <a:bodyPr/>
          <a:lstStyle/>
          <a:p>
            <a:pPr algn="l"/>
            <a:r>
              <a:rPr lang="it-IT" sz="2700" b="1" dirty="0"/>
              <a:t>Forme ed intensità delle agevolazioni (1/2)</a:t>
            </a:r>
            <a:br>
              <a:rPr lang="it-IT" sz="2700" b="1" dirty="0"/>
            </a:br>
            <a:r>
              <a:rPr lang="it-IT" sz="2700" b="1" dirty="0"/>
              <a:t/>
            </a:r>
            <a:br>
              <a:rPr lang="it-IT" sz="2700" b="1" dirty="0"/>
            </a:br>
            <a:endParaRPr lang="it-IT" sz="2700" b="1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 flipH="1">
            <a:off x="1784363" y="4935318"/>
            <a:ext cx="3095825" cy="375401"/>
          </a:xfrm>
          <a:custGeom>
            <a:avLst/>
            <a:gdLst>
              <a:gd name="T0" fmla="*/ 190 w 1385"/>
              <a:gd name="T1" fmla="*/ 0 h 511"/>
              <a:gd name="T2" fmla="*/ 0 w 1385"/>
              <a:gd name="T3" fmla="*/ 270 h 511"/>
              <a:gd name="T4" fmla="*/ 216 w 1385"/>
              <a:gd name="T5" fmla="*/ 511 h 511"/>
              <a:gd name="T6" fmla="*/ 1385 w 1385"/>
              <a:gd name="T7" fmla="*/ 511 h 511"/>
              <a:gd name="T8" fmla="*/ 1383 w 1385"/>
              <a:gd name="T9" fmla="*/ 0 h 511"/>
              <a:gd name="T10" fmla="*/ 190 w 1385"/>
              <a:gd name="T11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5" h="511">
                <a:moveTo>
                  <a:pt x="190" y="0"/>
                </a:moveTo>
                <a:lnTo>
                  <a:pt x="0" y="270"/>
                </a:lnTo>
                <a:lnTo>
                  <a:pt x="216" y="511"/>
                </a:lnTo>
                <a:lnTo>
                  <a:pt x="1385" y="511"/>
                </a:lnTo>
                <a:lnTo>
                  <a:pt x="1383" y="0"/>
                </a:lnTo>
                <a:lnTo>
                  <a:pt x="19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H="1">
            <a:off x="1782804" y="3893627"/>
            <a:ext cx="3095825" cy="375401"/>
          </a:xfrm>
          <a:custGeom>
            <a:avLst/>
            <a:gdLst>
              <a:gd name="T0" fmla="*/ 190 w 1385"/>
              <a:gd name="T1" fmla="*/ 0 h 511"/>
              <a:gd name="T2" fmla="*/ 0 w 1385"/>
              <a:gd name="T3" fmla="*/ 270 h 511"/>
              <a:gd name="T4" fmla="*/ 216 w 1385"/>
              <a:gd name="T5" fmla="*/ 511 h 511"/>
              <a:gd name="T6" fmla="*/ 1385 w 1385"/>
              <a:gd name="T7" fmla="*/ 511 h 511"/>
              <a:gd name="T8" fmla="*/ 1383 w 1385"/>
              <a:gd name="T9" fmla="*/ 0 h 511"/>
              <a:gd name="T10" fmla="*/ 190 w 1385"/>
              <a:gd name="T11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5" h="511">
                <a:moveTo>
                  <a:pt x="190" y="0"/>
                </a:moveTo>
                <a:lnTo>
                  <a:pt x="0" y="270"/>
                </a:lnTo>
                <a:lnTo>
                  <a:pt x="216" y="511"/>
                </a:lnTo>
                <a:lnTo>
                  <a:pt x="1385" y="511"/>
                </a:lnTo>
                <a:lnTo>
                  <a:pt x="1383" y="0"/>
                </a:lnTo>
                <a:lnTo>
                  <a:pt x="19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 flipH="1">
            <a:off x="1784587" y="2063501"/>
            <a:ext cx="3095825" cy="375401"/>
          </a:xfrm>
          <a:custGeom>
            <a:avLst/>
            <a:gdLst>
              <a:gd name="T0" fmla="*/ 190 w 1385"/>
              <a:gd name="T1" fmla="*/ 0 h 511"/>
              <a:gd name="T2" fmla="*/ 0 w 1385"/>
              <a:gd name="T3" fmla="*/ 270 h 511"/>
              <a:gd name="T4" fmla="*/ 216 w 1385"/>
              <a:gd name="T5" fmla="*/ 511 h 511"/>
              <a:gd name="T6" fmla="*/ 1385 w 1385"/>
              <a:gd name="T7" fmla="*/ 511 h 511"/>
              <a:gd name="T8" fmla="*/ 1383 w 1385"/>
              <a:gd name="T9" fmla="*/ 0 h 511"/>
              <a:gd name="T10" fmla="*/ 190 w 1385"/>
              <a:gd name="T11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5" h="511">
                <a:moveTo>
                  <a:pt x="190" y="0"/>
                </a:moveTo>
                <a:lnTo>
                  <a:pt x="0" y="270"/>
                </a:lnTo>
                <a:lnTo>
                  <a:pt x="216" y="511"/>
                </a:lnTo>
                <a:lnTo>
                  <a:pt x="1385" y="511"/>
                </a:lnTo>
                <a:lnTo>
                  <a:pt x="1383" y="0"/>
                </a:lnTo>
                <a:lnTo>
                  <a:pt x="1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 flipH="1">
            <a:off x="1522226" y="1972696"/>
            <a:ext cx="272585" cy="468000"/>
          </a:xfrm>
          <a:custGeom>
            <a:avLst/>
            <a:gdLst>
              <a:gd name="T0" fmla="*/ 575 w 575"/>
              <a:gd name="T1" fmla="*/ 0 h 675"/>
              <a:gd name="T2" fmla="*/ 575 w 575"/>
              <a:gd name="T3" fmla="*/ 644 h 675"/>
              <a:gd name="T4" fmla="*/ 2 w 575"/>
              <a:gd name="T5" fmla="*/ 675 h 675"/>
              <a:gd name="T6" fmla="*/ 0 w 575"/>
              <a:gd name="T7" fmla="*/ 133 h 675"/>
              <a:gd name="T8" fmla="*/ 575 w 575"/>
              <a:gd name="T9" fmla="*/ 0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" h="675">
                <a:moveTo>
                  <a:pt x="575" y="0"/>
                </a:moveTo>
                <a:lnTo>
                  <a:pt x="575" y="644"/>
                </a:lnTo>
                <a:lnTo>
                  <a:pt x="2" y="675"/>
                </a:lnTo>
                <a:lnTo>
                  <a:pt x="0" y="133"/>
                </a:lnTo>
                <a:lnTo>
                  <a:pt x="575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12" name="Freeform 19"/>
          <p:cNvSpPr>
            <a:spLocks/>
          </p:cNvSpPr>
          <p:nvPr/>
        </p:nvSpPr>
        <p:spPr bwMode="auto">
          <a:xfrm flipH="1">
            <a:off x="1522217" y="3876193"/>
            <a:ext cx="272585" cy="443776"/>
          </a:xfrm>
          <a:custGeom>
            <a:avLst/>
            <a:gdLst>
              <a:gd name="T0" fmla="*/ 847 w 847"/>
              <a:gd name="T1" fmla="*/ 0 h 645"/>
              <a:gd name="T2" fmla="*/ 847 w 847"/>
              <a:gd name="T3" fmla="*/ 645 h 645"/>
              <a:gd name="T4" fmla="*/ 2 w 847"/>
              <a:gd name="T5" fmla="*/ 555 h 645"/>
              <a:gd name="T6" fmla="*/ 0 w 847"/>
              <a:gd name="T7" fmla="*/ 38 h 645"/>
              <a:gd name="T8" fmla="*/ 847 w 847"/>
              <a:gd name="T9" fmla="*/ 0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7" h="645">
                <a:moveTo>
                  <a:pt x="847" y="0"/>
                </a:moveTo>
                <a:lnTo>
                  <a:pt x="847" y="645"/>
                </a:lnTo>
                <a:lnTo>
                  <a:pt x="2" y="555"/>
                </a:lnTo>
                <a:lnTo>
                  <a:pt x="0" y="38"/>
                </a:lnTo>
                <a:lnTo>
                  <a:pt x="847" y="0"/>
                </a:lnTo>
                <a:close/>
              </a:path>
            </a:pathLst>
          </a:custGeom>
          <a:solidFill>
            <a:srgbClr val="8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784591" y="2083365"/>
            <a:ext cx="2330210" cy="29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fontAlgn="base">
              <a:spcBef>
                <a:spcPct val="20000"/>
              </a:spcBef>
              <a:spcAft>
                <a:spcPct val="0"/>
              </a:spcAft>
              <a:defRPr sz="1600" kern="0">
                <a:solidFill>
                  <a:srgbClr val="818A8F"/>
                </a:solidFill>
              </a:defRPr>
            </a:lvl1pPr>
          </a:lstStyle>
          <a:p>
            <a:pPr algn="l"/>
            <a:r>
              <a:rPr lang="es-ES" sz="1400" b="1" dirty="0">
                <a:solidFill>
                  <a:prstClr val="white"/>
                </a:solidFill>
                <a:cs typeface="Arial" panose="020B0604020202020204" pitchFamily="34" charset="0"/>
              </a:rPr>
              <a:t>Finanziamento Agevolato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84583" y="3921914"/>
            <a:ext cx="2850949" cy="36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fontAlgn="base">
              <a:spcBef>
                <a:spcPct val="20000"/>
              </a:spcBef>
              <a:spcAft>
                <a:spcPct val="0"/>
              </a:spcAft>
              <a:defRPr sz="1600" kern="0">
                <a:solidFill>
                  <a:srgbClr val="818A8F"/>
                </a:solidFill>
              </a:defRPr>
            </a:lvl1pPr>
          </a:lstStyle>
          <a:p>
            <a:pPr algn="l"/>
            <a:r>
              <a:rPr lang="es-ES" sz="1400" b="1" dirty="0">
                <a:solidFill>
                  <a:prstClr val="white"/>
                </a:solidFill>
                <a:cs typeface="Arial" panose="020B0604020202020204" pitchFamily="34" charset="0"/>
              </a:rPr>
              <a:t>Contributo in conto impianti</a:t>
            </a:r>
            <a:endParaRPr lang="es-E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62596" y="4961339"/>
            <a:ext cx="2972466" cy="36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fontAlgn="base">
              <a:spcBef>
                <a:spcPct val="20000"/>
              </a:spcBef>
              <a:spcAft>
                <a:spcPct val="0"/>
              </a:spcAft>
              <a:defRPr sz="1600" kern="0">
                <a:solidFill>
                  <a:srgbClr val="818A8F"/>
                </a:solidFill>
              </a:defRPr>
            </a:lvl1pPr>
          </a:lstStyle>
          <a:p>
            <a:pPr algn="l"/>
            <a:r>
              <a:rPr lang="it-IT" sz="1400" b="1" dirty="0">
                <a:solidFill>
                  <a:prstClr val="white"/>
                </a:solidFill>
                <a:cs typeface="Arial" panose="020B0604020202020204" pitchFamily="34" charset="0"/>
              </a:rPr>
              <a:t>Contributo diretto alla spesa</a:t>
            </a:r>
            <a:endParaRPr lang="it-IT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 flipH="1">
            <a:off x="1522668" y="4904495"/>
            <a:ext cx="272585" cy="468000"/>
          </a:xfrm>
          <a:custGeom>
            <a:avLst/>
            <a:gdLst>
              <a:gd name="T0" fmla="*/ 847 w 847"/>
              <a:gd name="T1" fmla="*/ 0 h 645"/>
              <a:gd name="T2" fmla="*/ 847 w 847"/>
              <a:gd name="T3" fmla="*/ 645 h 645"/>
              <a:gd name="T4" fmla="*/ 2 w 847"/>
              <a:gd name="T5" fmla="*/ 555 h 645"/>
              <a:gd name="T6" fmla="*/ 0 w 847"/>
              <a:gd name="T7" fmla="*/ 38 h 645"/>
              <a:gd name="T8" fmla="*/ 847 w 847"/>
              <a:gd name="T9" fmla="*/ 0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7" h="645">
                <a:moveTo>
                  <a:pt x="847" y="0"/>
                </a:moveTo>
                <a:lnTo>
                  <a:pt x="847" y="645"/>
                </a:lnTo>
                <a:lnTo>
                  <a:pt x="2" y="555"/>
                </a:lnTo>
                <a:lnTo>
                  <a:pt x="0" y="38"/>
                </a:lnTo>
                <a:lnTo>
                  <a:pt x="847" y="0"/>
                </a:lnTo>
                <a:close/>
              </a:path>
            </a:pathLst>
          </a:custGeom>
          <a:solidFill>
            <a:srgbClr val="00903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95688" y="5663648"/>
            <a:ext cx="8466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somma del finanziamento agevolato, del contributo in conto impianti e del contributo diretto alla spesa </a:t>
            </a:r>
          </a:p>
          <a:p>
            <a:pPr algn="ctr"/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può essere superiore al </a:t>
            </a:r>
            <a:r>
              <a:rPr lang="it-IT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75%</a:t>
            </a:r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it-IT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Programma ammissibile</a:t>
            </a:r>
          </a:p>
        </p:txBody>
      </p:sp>
      <p:sp>
        <p:nvSpPr>
          <p:cNvPr id="42" name="Rettangolo 1"/>
          <p:cNvSpPr>
            <a:spLocks noChangeArrowheads="1"/>
          </p:cNvSpPr>
          <p:nvPr/>
        </p:nvSpPr>
        <p:spPr bwMode="auto">
          <a:xfrm>
            <a:off x="2135188" y="1457918"/>
            <a:ext cx="8281292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  <a:defRPr/>
            </a:pPr>
            <a:r>
              <a:rPr lang="it-IT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Le </a:t>
            </a:r>
            <a:r>
              <a:rPr lang="it-IT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agevolazioni sono riconosciute nel rispetto dei limiti previsti dal </a:t>
            </a:r>
            <a:r>
              <a:rPr lang="it-IT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Regolamento </a:t>
            </a:r>
            <a:r>
              <a:rPr lang="it-IT" sz="1500" b="1" dirty="0">
                <a:solidFill>
                  <a:srgbClr val="00903B"/>
                </a:solidFill>
                <a:latin typeface="Calibri" panose="020F0502020204030204" pitchFamily="34" charset="0"/>
              </a:rPr>
              <a:t>(</a:t>
            </a:r>
            <a:r>
              <a:rPr lang="it-IT" sz="1500" b="1" dirty="0">
                <a:solidFill>
                  <a:srgbClr val="00903B"/>
                </a:solidFill>
                <a:latin typeface="Calibri" panose="020F0502020204030204" pitchFamily="34" charset="0"/>
              </a:rPr>
              <a:t>UE) 651/2014</a:t>
            </a:r>
            <a:endParaRPr lang="it-IT" sz="1500" b="1" dirty="0">
              <a:solidFill>
                <a:srgbClr val="00903B"/>
              </a:solidFill>
              <a:latin typeface="Calibri" panose="020F0502020204030204" pitchFamily="34" charset="0"/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1762596" y="1524521"/>
            <a:ext cx="372592" cy="281026"/>
          </a:xfrm>
          <a:prstGeom prst="rightArrow">
            <a:avLst/>
          </a:prstGeom>
          <a:gradFill>
            <a:gsLst>
              <a:gs pos="0">
                <a:srgbClr val="00702D"/>
              </a:gs>
              <a:gs pos="100000">
                <a:srgbClr val="92D050"/>
              </a:gs>
            </a:gsLst>
          </a:gradFill>
          <a:ln w="19050">
            <a:solidFill>
              <a:srgbClr val="006428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1"/>
          <p:cNvSpPr>
            <a:spLocks noChangeArrowheads="1"/>
          </p:cNvSpPr>
          <p:nvPr/>
        </p:nvSpPr>
        <p:spPr bwMode="auto">
          <a:xfrm>
            <a:off x="4881678" y="1903791"/>
            <a:ext cx="5616995" cy="172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latin typeface="Calibri" panose="020F0502020204030204" pitchFamily="34" charset="0"/>
              </a:rPr>
              <a:t>50%</a:t>
            </a:r>
            <a:r>
              <a:rPr lang="it-IT" sz="1400" b="1" dirty="0">
                <a:latin typeface="Calibri" panose="020F0502020204030204" pitchFamily="34" charset="0"/>
              </a:rPr>
              <a:t> </a:t>
            </a:r>
            <a:r>
              <a:rPr lang="it-IT" sz="1400" dirty="0">
                <a:latin typeface="Calibri" panose="020F0502020204030204" pitchFamily="34" charset="0"/>
              </a:rPr>
              <a:t>degli investimenti della spesa ammissibile</a:t>
            </a:r>
            <a:endParaRPr lang="it-IT" sz="1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13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latin typeface="Calibri" panose="020F0502020204030204" pitchFamily="34" charset="0"/>
              </a:rPr>
              <a:t>Durata: </a:t>
            </a:r>
            <a:r>
              <a:rPr lang="it-IT" sz="1400" dirty="0">
                <a:latin typeface="Calibri" panose="020F0502020204030204" pitchFamily="34" charset="0"/>
              </a:rPr>
              <a:t>10 anni + max 3 di preammortamento</a:t>
            </a:r>
          </a:p>
          <a:p>
            <a:pPr marL="285750" indent="-285750" algn="just">
              <a:lnSpc>
                <a:spcPct val="13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latin typeface="Calibri" panose="020F0502020204030204" pitchFamily="34" charset="0"/>
              </a:rPr>
              <a:t>Tasso: </a:t>
            </a:r>
            <a:r>
              <a:rPr lang="it-IT" sz="1400" dirty="0">
                <a:latin typeface="Calibri" panose="020F0502020204030204" pitchFamily="34" charset="0"/>
              </a:rPr>
              <a:t>20% del </a:t>
            </a:r>
            <a:r>
              <a:rPr lang="it-IT" sz="1400" i="1" dirty="0">
                <a:latin typeface="Calibri" panose="020F0502020204030204" pitchFamily="34" charset="0"/>
              </a:rPr>
              <a:t>reference rate </a:t>
            </a:r>
            <a:r>
              <a:rPr lang="it-IT" sz="1400" dirty="0">
                <a:latin typeface="Calibri" panose="020F0502020204030204" pitchFamily="34" charset="0"/>
              </a:rPr>
              <a:t>+ esito Analisi Rating e</a:t>
            </a:r>
            <a:r>
              <a:rPr lang="it-IT" sz="1400" i="1" dirty="0">
                <a:latin typeface="Calibri" panose="020F0502020204030204" pitchFamily="34" charset="0"/>
              </a:rPr>
              <a:t> </a:t>
            </a:r>
            <a:r>
              <a:rPr lang="it-IT" sz="1400" dirty="0">
                <a:latin typeface="Calibri" panose="020F0502020204030204" pitchFamily="34" charset="0"/>
              </a:rPr>
              <a:t>comunque non inferiore allo 0,5</a:t>
            </a:r>
            <a:r>
              <a:rPr lang="it-IT" sz="1400" dirty="0">
                <a:latin typeface="Calibri" panose="020F0502020204030204" pitchFamily="34" charset="0"/>
              </a:rPr>
              <a:t>%</a:t>
            </a:r>
            <a:endParaRPr lang="it-IT" sz="1400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Clr>
                <a:srgbClr val="C00000"/>
              </a:buClr>
              <a:defRPr/>
            </a:pPr>
            <a:r>
              <a:rPr lang="it-IT" sz="1400" i="1" dirty="0">
                <a:latin typeface="Calibri" panose="020F0502020204030204" pitchFamily="34" charset="0"/>
              </a:rPr>
              <a:t>Accompagnato </a:t>
            </a:r>
            <a:r>
              <a:rPr lang="it-IT" sz="1400" i="1" dirty="0">
                <a:latin typeface="Calibri" panose="020F0502020204030204" pitchFamily="34" charset="0"/>
              </a:rPr>
              <a:t>da garanzie reali (ipoteca e privilegio speciale) da acquisire </a:t>
            </a:r>
            <a:r>
              <a:rPr lang="it-IT" sz="1400" i="1" u="sng" dirty="0">
                <a:latin typeface="Calibri" panose="020F0502020204030204" pitchFamily="34" charset="0"/>
              </a:rPr>
              <a:t>esclusivamente</a:t>
            </a:r>
            <a:r>
              <a:rPr lang="it-IT" sz="1400" i="1" dirty="0">
                <a:latin typeface="Calibri" panose="020F0502020204030204" pitchFamily="34" charset="0"/>
              </a:rPr>
              <a:t> sui beni del programma agevolato </a:t>
            </a:r>
            <a:endParaRPr lang="it-IT" sz="14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ttangolo 51"/>
          <p:cNvSpPr/>
          <p:nvPr/>
        </p:nvSpPr>
        <p:spPr bwMode="auto">
          <a:xfrm>
            <a:off x="4891952" y="3761985"/>
            <a:ext cx="5616995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latin typeface="Calibri" panose="020F0502020204030204" pitchFamily="34" charset="0"/>
              </a:rPr>
              <a:t>determinato sulla base dell’ammontare del Finanziamento Agevolato 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latin typeface="Calibri" panose="020F0502020204030204" pitchFamily="34" charset="0"/>
              </a:rPr>
              <a:t>calcolato sulla base dell’ESL massimo concedile per l’area</a:t>
            </a:r>
            <a:endParaRPr lang="it-IT" sz="1400" b="1" dirty="0">
              <a:latin typeface="Calibri" panose="020F0502020204030204" pitchFamily="34" charset="0"/>
            </a:endParaRPr>
          </a:p>
        </p:txBody>
      </p:sp>
      <p:sp>
        <p:nvSpPr>
          <p:cNvPr id="53" name="Rettangolo 52"/>
          <p:cNvSpPr/>
          <p:nvPr/>
        </p:nvSpPr>
        <p:spPr bwMode="auto">
          <a:xfrm>
            <a:off x="4891952" y="4821732"/>
            <a:ext cx="5616995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buClr>
                <a:srgbClr val="00903B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</a:rPr>
              <a:t>r</a:t>
            </a: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</a:rPr>
              <a:t>elativo alle spese per consulenza ed alle spese relative a progetti di Innovazione dell’Organizzazione  </a:t>
            </a:r>
          </a:p>
        </p:txBody>
      </p:sp>
      <p:pic>
        <p:nvPicPr>
          <p:cNvPr id="55" name="Immagin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786" y="279175"/>
            <a:ext cx="730993" cy="448342"/>
          </a:xfrm>
          <a:prstGeom prst="rect">
            <a:avLst/>
          </a:prstGeom>
        </p:spPr>
      </p:pic>
      <p:pic>
        <p:nvPicPr>
          <p:cNvPr id="56" name="Immagin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609" y="252281"/>
            <a:ext cx="592651" cy="592651"/>
          </a:xfrm>
          <a:prstGeom prst="rect">
            <a:avLst/>
          </a:prstGeom>
        </p:spPr>
      </p:pic>
      <p:sp>
        <p:nvSpPr>
          <p:cNvPr id="58" name="CasellaDiTesto 57"/>
          <p:cNvSpPr txBox="1"/>
          <p:nvPr/>
        </p:nvSpPr>
        <p:spPr>
          <a:xfrm>
            <a:off x="9551582" y="765175"/>
            <a:ext cx="89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#181GELA</a:t>
            </a:r>
            <a:endParaRPr lang="it-IT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1524000" y="954991"/>
            <a:ext cx="7215608" cy="44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1524000" y="903448"/>
            <a:ext cx="9020710" cy="639762"/>
          </a:xfrm>
        </p:spPr>
        <p:txBody>
          <a:bodyPr/>
          <a:lstStyle/>
          <a:p>
            <a:pPr algn="l"/>
            <a:r>
              <a:rPr lang="it-IT" sz="2700" b="1" dirty="0"/>
              <a:t>Forme ed intensità delle agevolazioni (2/2)</a:t>
            </a:r>
            <a:br>
              <a:rPr lang="it-IT" sz="2700" b="1" dirty="0"/>
            </a:br>
            <a:r>
              <a:rPr lang="it-IT" sz="2700" b="1" dirty="0"/>
              <a:t/>
            </a:r>
            <a:br>
              <a:rPr lang="it-IT" sz="2700" b="1" dirty="0"/>
            </a:br>
            <a:endParaRPr lang="it-IT" sz="2700" b="1" dirty="0"/>
          </a:p>
        </p:txBody>
      </p:sp>
      <p:sp>
        <p:nvSpPr>
          <p:cNvPr id="8" name="Rettangolo 1"/>
          <p:cNvSpPr>
            <a:spLocks noChangeArrowheads="1"/>
          </p:cNvSpPr>
          <p:nvPr/>
        </p:nvSpPr>
        <p:spPr bwMode="auto">
          <a:xfrm>
            <a:off x="1775521" y="1622541"/>
            <a:ext cx="8641655" cy="1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Clr>
                <a:srgbClr val="C00000"/>
              </a:buClr>
              <a:defRPr/>
            </a:pPr>
            <a:r>
              <a:rPr lang="it-IT" sz="1600" b="1" dirty="0">
                <a:solidFill>
                  <a:srgbClr val="00903B"/>
                </a:solidFill>
                <a:latin typeface="Calibri" panose="020F0502020204030204" pitchFamily="34" charset="0"/>
              </a:rPr>
              <a:t>Apporto finanziario pubblico </a:t>
            </a:r>
            <a:r>
              <a:rPr lang="it-IT" sz="1600" b="1" dirty="0">
                <a:solidFill>
                  <a:srgbClr val="00903B"/>
                </a:solidFill>
                <a:latin typeface="Calibri" panose="020F0502020204030204" pitchFamily="34" charset="0"/>
              </a:rPr>
              <a:t>(%) *</a:t>
            </a:r>
            <a:endParaRPr lang="it-IT" sz="1600" b="1" dirty="0">
              <a:solidFill>
                <a:srgbClr val="00903B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buClr>
                <a:srgbClr val="C00000"/>
              </a:buClr>
              <a:defRPr/>
            </a:pPr>
            <a:r>
              <a:rPr lang="it-IT" sz="1600" dirty="0">
                <a:latin typeface="Calibri" panose="020F0502020204030204" pitchFamily="34" charset="0"/>
              </a:rPr>
              <a:t>dipende </a:t>
            </a:r>
            <a:r>
              <a:rPr lang="it-IT" sz="1600" b="1" dirty="0">
                <a:latin typeface="Calibri" panose="020F0502020204030204" pitchFamily="34" charset="0"/>
              </a:rPr>
              <a:t>dall’ESL applicabile </a:t>
            </a:r>
            <a:r>
              <a:rPr lang="it-IT" sz="1600" dirty="0">
                <a:latin typeface="Calibri" panose="020F0502020204030204" pitchFamily="34" charset="0"/>
              </a:rPr>
              <a:t>nelle aree di localizzazione dell’iniziativa  - Aiuti a finalità regionale aree art. 107 par. 3 </a:t>
            </a:r>
            <a:r>
              <a:rPr lang="it-IT" sz="1600" dirty="0" err="1">
                <a:latin typeface="Calibri" panose="020F0502020204030204" pitchFamily="34" charset="0"/>
              </a:rPr>
              <a:t>lett</a:t>
            </a:r>
            <a:r>
              <a:rPr lang="it-IT" sz="1600" dirty="0">
                <a:latin typeface="Calibri" panose="020F0502020204030204" pitchFamily="34" charset="0"/>
              </a:rPr>
              <a:t>. a), </a:t>
            </a:r>
            <a:r>
              <a:rPr lang="it-IT" sz="1600" b="1" dirty="0">
                <a:latin typeface="Calibri" panose="020F0502020204030204" pitchFamily="34" charset="0"/>
              </a:rPr>
              <a:t>dalla dimensione d’impresa del soggetto proponente</a:t>
            </a:r>
            <a:r>
              <a:rPr lang="it-IT" sz="1600" dirty="0">
                <a:latin typeface="Calibri" panose="020F0502020204030204" pitchFamily="34" charset="0"/>
              </a:rPr>
              <a:t> (PI - </a:t>
            </a:r>
            <a:r>
              <a:rPr lang="it-IT" sz="1600" dirty="0">
                <a:latin typeface="Calibri" panose="020F0502020204030204" pitchFamily="34" charset="0"/>
              </a:rPr>
              <a:t>MI) </a:t>
            </a:r>
            <a:r>
              <a:rPr lang="it-IT" sz="1600" dirty="0">
                <a:latin typeface="Calibri" panose="020F0502020204030204" pitchFamily="34" charset="0"/>
              </a:rPr>
              <a:t>e dal </a:t>
            </a:r>
            <a:r>
              <a:rPr lang="it-IT" sz="1600" b="1" i="1" dirty="0">
                <a:latin typeface="Calibri" panose="020F0502020204030204" pitchFamily="34" charset="0"/>
              </a:rPr>
              <a:t>rating</a:t>
            </a:r>
            <a:r>
              <a:rPr lang="it-IT" sz="1600" b="1" dirty="0">
                <a:latin typeface="Calibri" panose="020F0502020204030204" pitchFamily="34" charset="0"/>
              </a:rPr>
              <a:t> dell’impresa beneficiaria</a:t>
            </a:r>
          </a:p>
        </p:txBody>
      </p:sp>
      <p:sp>
        <p:nvSpPr>
          <p:cNvPr id="9" name="Rettangolo 1"/>
          <p:cNvSpPr>
            <a:spLocks noChangeArrowheads="1"/>
          </p:cNvSpPr>
          <p:nvPr/>
        </p:nvSpPr>
        <p:spPr bwMode="auto">
          <a:xfrm>
            <a:off x="2345934" y="3029211"/>
            <a:ext cx="7489861" cy="1606168"/>
          </a:xfrm>
          <a:prstGeom prst="rect">
            <a:avLst/>
          </a:prstGeom>
          <a:solidFill>
            <a:srgbClr val="FFFF00">
              <a:alpha val="42000"/>
            </a:srgb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defRPr/>
            </a:pPr>
            <a:r>
              <a:rPr lang="it-IT" sz="1400" b="1" dirty="0">
                <a:latin typeface="Calibri" panose="020F0502020204030204" pitchFamily="34" charset="0"/>
              </a:rPr>
              <a:t>                               </a:t>
            </a:r>
            <a:r>
              <a:rPr lang="it-IT" sz="1400" b="1" dirty="0">
                <a:latin typeface="Calibri" panose="020F0502020204030204" pitchFamily="34" charset="0"/>
              </a:rPr>
              <a:t>                              Investimenti Produttivi             Tutela </a:t>
            </a:r>
            <a:r>
              <a:rPr lang="it-IT" sz="1400" b="1" dirty="0" err="1">
                <a:latin typeface="Calibri" panose="020F0502020204030204" pitchFamily="34" charset="0"/>
              </a:rPr>
              <a:t>Amb.le</a:t>
            </a:r>
            <a:r>
              <a:rPr lang="it-IT" sz="1400" b="1" dirty="0">
                <a:latin typeface="Calibri" panose="020F0502020204030204" pitchFamily="34" charset="0"/>
              </a:rPr>
              <a:t>         Inn.ne </a:t>
            </a:r>
            <a:r>
              <a:rPr lang="it-IT" sz="1400" b="1" dirty="0">
                <a:latin typeface="Calibri" panose="020F0502020204030204" pitchFamily="34" charset="0"/>
              </a:rPr>
              <a:t>org.ne</a:t>
            </a:r>
          </a:p>
          <a:p>
            <a:pPr lvl="3" algn="just">
              <a:lnSpc>
                <a:spcPct val="150000"/>
              </a:lnSpc>
              <a:buClr>
                <a:srgbClr val="C00000"/>
              </a:buClr>
              <a:defRPr/>
            </a:pPr>
            <a:r>
              <a:rPr lang="it-IT" sz="1000" b="1" dirty="0">
                <a:latin typeface="Calibri" panose="020F0502020204030204" pitchFamily="34" charset="0"/>
              </a:rPr>
              <a:t>                                          aree </a:t>
            </a:r>
            <a:r>
              <a:rPr lang="it-IT" sz="1000" b="1" dirty="0">
                <a:latin typeface="Calibri" panose="020F0502020204030204" pitchFamily="34" charset="0"/>
              </a:rPr>
              <a:t>art. 107 par. 3 </a:t>
            </a:r>
            <a:r>
              <a:rPr lang="it-IT" sz="1000" b="1" dirty="0" err="1">
                <a:latin typeface="Calibri" panose="020F0502020204030204" pitchFamily="34" charset="0"/>
              </a:rPr>
              <a:t>lett</a:t>
            </a:r>
            <a:r>
              <a:rPr lang="it-IT" sz="1000" b="1" dirty="0">
                <a:latin typeface="Calibri" panose="020F0502020204030204" pitchFamily="34" charset="0"/>
              </a:rPr>
              <a:t> </a:t>
            </a:r>
            <a:r>
              <a:rPr lang="it-IT" sz="1000" b="1" dirty="0">
                <a:latin typeface="Calibri" panose="020F0502020204030204" pitchFamily="34" charset="0"/>
              </a:rPr>
              <a:t>a) </a:t>
            </a:r>
            <a:endParaRPr lang="it-IT" sz="1000" b="1" dirty="0">
              <a:latin typeface="Calibri" panose="020F0502020204030204" pitchFamily="34" charset="0"/>
            </a:endParaRPr>
          </a:p>
          <a:p>
            <a:pPr marL="534988" indent="-360363" algn="just">
              <a:lnSpc>
                <a:spcPct val="150000"/>
              </a:lnSpc>
              <a:buClr>
                <a:srgbClr val="00903B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latin typeface="Calibri" panose="020F0502020204030204" pitchFamily="34" charset="0"/>
              </a:rPr>
              <a:t>Piccole </a:t>
            </a:r>
            <a:r>
              <a:rPr lang="it-IT" sz="1400" dirty="0">
                <a:latin typeface="Calibri" panose="020F0502020204030204" pitchFamily="34" charset="0"/>
              </a:rPr>
              <a:t>imprese       	   </a:t>
            </a:r>
            <a:r>
              <a:rPr lang="it-IT" sz="1400" dirty="0" err="1">
                <a:latin typeface="Calibri" panose="020F0502020204030204" pitchFamily="34" charset="0"/>
              </a:rPr>
              <a:t>max</a:t>
            </a:r>
            <a:r>
              <a:rPr lang="it-IT" sz="1400" dirty="0">
                <a:latin typeface="Calibri" panose="020F0502020204030204" pitchFamily="34" charset="0"/>
              </a:rPr>
              <a:t> il 75 %                             </a:t>
            </a:r>
            <a:r>
              <a:rPr lang="it-IT" sz="1400" dirty="0" err="1">
                <a:latin typeface="Calibri" panose="020F0502020204030204" pitchFamily="34" charset="0"/>
              </a:rPr>
              <a:t>max</a:t>
            </a:r>
            <a:r>
              <a:rPr lang="it-IT" sz="1400" dirty="0">
                <a:latin typeface="Calibri" panose="020F0502020204030204" pitchFamily="34" charset="0"/>
              </a:rPr>
              <a:t>  75%                 </a:t>
            </a:r>
            <a:r>
              <a:rPr lang="it-IT" sz="1400" dirty="0" err="1">
                <a:latin typeface="Calibri" panose="020F0502020204030204" pitchFamily="34" charset="0"/>
              </a:rPr>
              <a:t>max</a:t>
            </a:r>
            <a:r>
              <a:rPr lang="it-IT" sz="1400" dirty="0">
                <a:latin typeface="Calibri" panose="020F0502020204030204" pitchFamily="34" charset="0"/>
              </a:rPr>
              <a:t>  50%</a:t>
            </a:r>
          </a:p>
          <a:p>
            <a:pPr marL="534988" indent="-360363" algn="just">
              <a:lnSpc>
                <a:spcPct val="150000"/>
              </a:lnSpc>
              <a:buClr>
                <a:srgbClr val="00903B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latin typeface="Calibri" panose="020F0502020204030204" pitchFamily="34" charset="0"/>
              </a:rPr>
              <a:t>Medie imprese        	   </a:t>
            </a:r>
            <a:r>
              <a:rPr lang="it-IT" sz="1400" dirty="0" err="1">
                <a:latin typeface="Calibri" panose="020F0502020204030204" pitchFamily="34" charset="0"/>
              </a:rPr>
              <a:t>max</a:t>
            </a:r>
            <a:r>
              <a:rPr lang="it-IT" sz="1400" dirty="0">
                <a:latin typeface="Calibri" panose="020F0502020204030204" pitchFamily="34" charset="0"/>
              </a:rPr>
              <a:t> il 75 %                     	       </a:t>
            </a:r>
            <a:r>
              <a:rPr lang="it-IT" sz="1400" dirty="0" err="1">
                <a:latin typeface="Calibri" panose="020F0502020204030204" pitchFamily="34" charset="0"/>
              </a:rPr>
              <a:t>max</a:t>
            </a:r>
            <a:r>
              <a:rPr lang="it-IT" sz="1400" dirty="0">
                <a:latin typeface="Calibri" panose="020F0502020204030204" pitchFamily="34" charset="0"/>
              </a:rPr>
              <a:t> 75%                  </a:t>
            </a:r>
            <a:r>
              <a:rPr lang="it-IT" sz="1400" dirty="0" err="1">
                <a:latin typeface="Calibri" panose="020F0502020204030204" pitchFamily="34" charset="0"/>
              </a:rPr>
              <a:t>max</a:t>
            </a:r>
            <a:r>
              <a:rPr lang="it-IT" sz="1400" dirty="0">
                <a:latin typeface="Calibri" panose="020F0502020204030204" pitchFamily="34" charset="0"/>
              </a:rPr>
              <a:t>  50%</a:t>
            </a:r>
          </a:p>
          <a:p>
            <a:pPr marL="534988" indent="-360363" algn="just">
              <a:lnSpc>
                <a:spcPct val="150000"/>
              </a:lnSpc>
              <a:buClr>
                <a:srgbClr val="00903B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latin typeface="Calibri" panose="020F0502020204030204" pitchFamily="34" charset="0"/>
              </a:rPr>
              <a:t>Grandi Imprese	                             escluse 		         escluse	                     escluse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775520" y="5189130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rgbClr val="00903B"/>
                </a:solidFill>
              </a:rPr>
              <a:t>*</a:t>
            </a:r>
            <a:r>
              <a:rPr lang="it-IT" sz="1200" b="1" dirty="0"/>
              <a:t>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L’apporto finanziario da risorse pubbliche indicato è orientativo.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valore definitivo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dipende, oltre che dalla % di ESL applicabile, anche 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da diversi fattori che influiscono nel calcolo dell’ESL (planning temporale degli investimenti, valore del </a:t>
            </a:r>
            <a:r>
              <a:rPr lang="it-IT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rate,  del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rating riconosciuto all’impresa…)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86" y="279175"/>
            <a:ext cx="730993" cy="44834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609" y="252281"/>
            <a:ext cx="592651" cy="592651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9551582" y="765175"/>
            <a:ext cx="89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#181GELA</a:t>
            </a:r>
            <a:endParaRPr lang="it-IT" sz="11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6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538135"/>
      </a:hlink>
      <a:folHlink>
        <a:srgbClr val="538135"/>
      </a:folHlink>
    </a:clrScheme>
    <a:fontScheme name="Personalizzato 1">
      <a:majorFont>
        <a:latin typeface="Futura Std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8957</TotalTime>
  <Words>2256</Words>
  <Application>Microsoft Office PowerPoint</Application>
  <PresentationFormat>Widescreen</PresentationFormat>
  <Paragraphs>303</Paragraphs>
  <Slides>26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MS PGothic</vt:lpstr>
      <vt:lpstr>Arial</vt:lpstr>
      <vt:lpstr>Calibri</vt:lpstr>
      <vt:lpstr>Futura Std Medium</vt:lpstr>
      <vt:lpstr>Geneva</vt:lpstr>
      <vt:lpstr>Tahoma</vt:lpstr>
      <vt:lpstr>Wingdings</vt:lpstr>
      <vt:lpstr>Tema di Office</vt:lpstr>
      <vt:lpstr>Presentazione standard di PowerPoint</vt:lpstr>
      <vt:lpstr>Presentazione standard di PowerPoint</vt:lpstr>
      <vt:lpstr>Dove si applica</vt:lpstr>
      <vt:lpstr>I destinatari </vt:lpstr>
      <vt:lpstr>Attività ammissibili </vt:lpstr>
      <vt:lpstr>Programmi ammissibili </vt:lpstr>
      <vt:lpstr>Spese ammissibili </vt:lpstr>
      <vt:lpstr>Forme ed intensità delle agevolazioni (1/2)  </vt:lpstr>
      <vt:lpstr>Forme ed intensità delle agevolazioni (2/2)  </vt:lpstr>
      <vt:lpstr>Copertura finanziaria  </vt:lpstr>
      <vt:lpstr>Presentazione della domanda  </vt:lpstr>
      <vt:lpstr>Valutazione delle iniziative</vt:lpstr>
      <vt:lpstr>Definizione della graduatoria (1/4)</vt:lpstr>
      <vt:lpstr>Definizione della graduatoria (2/4)</vt:lpstr>
      <vt:lpstr>Definizione della graduatoria (3/4)</vt:lpstr>
      <vt:lpstr>Definizione della graduatoria (4/4)</vt:lpstr>
      <vt:lpstr>Impegni occupazionali -Obblighi </vt:lpstr>
      <vt:lpstr>Fase istruttoria – criteri di valutazione</vt:lpstr>
      <vt:lpstr>Fase istruttoria – completezza documentale</vt:lpstr>
      <vt:lpstr>Il business plan (BP) per la L.181/89  </vt:lpstr>
      <vt:lpstr>Attuazione del programma degli investimenti  </vt:lpstr>
      <vt:lpstr>Erogazione delle agevolazioni - focus   </vt:lpstr>
      <vt:lpstr>Iter e tempi procedurali</vt:lpstr>
      <vt:lpstr>Per saperne di più - Contatti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Vittoria Polvere</dc:creator>
  <cp:lastModifiedBy>comPon</cp:lastModifiedBy>
  <cp:revision>713</cp:revision>
  <cp:lastPrinted>2019-04-10T08:44:39Z</cp:lastPrinted>
  <dcterms:created xsi:type="dcterms:W3CDTF">2018-04-27T09:58:02Z</dcterms:created>
  <dcterms:modified xsi:type="dcterms:W3CDTF">2019-04-15T15:19:41Z</dcterms:modified>
</cp:coreProperties>
</file>