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9"/>
  </p:notesMasterIdLst>
  <p:sldIdLst>
    <p:sldId id="256" r:id="rId2"/>
    <p:sldId id="261" r:id="rId3"/>
    <p:sldId id="257" r:id="rId4"/>
    <p:sldId id="308" r:id="rId5"/>
    <p:sldId id="310" r:id="rId6"/>
    <p:sldId id="312" r:id="rId7"/>
    <p:sldId id="258" r:id="rId8"/>
    <p:sldId id="279" r:id="rId9"/>
    <p:sldId id="285" r:id="rId10"/>
    <p:sldId id="281" r:id="rId11"/>
    <p:sldId id="282" r:id="rId12"/>
    <p:sldId id="283" r:id="rId13"/>
    <p:sldId id="262" r:id="rId14"/>
    <p:sldId id="286"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98" r:id="rId31"/>
    <p:sldId id="299" r:id="rId32"/>
    <p:sldId id="301" r:id="rId33"/>
    <p:sldId id="313" r:id="rId34"/>
    <p:sldId id="302" r:id="rId35"/>
    <p:sldId id="303" r:id="rId36"/>
    <p:sldId id="304" r:id="rId37"/>
    <p:sldId id="305" r:id="rId38"/>
  </p:sldIdLst>
  <p:sldSz cx="12192000" cy="6858000"/>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0" d="100"/>
          <a:sy n="80" d="100"/>
        </p:scale>
        <p:origin x="-84" y="-6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28079A45-4691-4042-A58F-2EDFC9CDA5C3}" type="datetimeFigureOut">
              <a:rPr lang="it-IT" smtClean="0"/>
              <a:pPr/>
              <a:t>24/11/2015</a:t>
            </a:fld>
            <a:endParaRPr lang="it-IT"/>
          </a:p>
        </p:txBody>
      </p:sp>
      <p:sp>
        <p:nvSpPr>
          <p:cNvPr id="4" name="Segnaposto immagine diapositiva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8E06F3C3-0B5B-449E-AEDC-1A5BD2822079}" type="slidenum">
              <a:rPr lang="it-IT" smtClean="0"/>
              <a:pPr/>
              <a:t>‹N›</a:t>
            </a:fld>
            <a:endParaRPr lang="it-IT"/>
          </a:p>
        </p:txBody>
      </p:sp>
    </p:spTree>
    <p:extLst>
      <p:ext uri="{BB962C8B-B14F-4D97-AF65-F5344CB8AC3E}">
        <p14:creationId xmlns:p14="http://schemas.microsoft.com/office/powerpoint/2010/main" val="4032589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E06F3C3-0B5B-449E-AEDC-1A5BD2822079}" type="slidenum">
              <a:rPr lang="it-IT" smtClean="0"/>
              <a:pPr/>
              <a:t>1</a:t>
            </a:fld>
            <a:endParaRPr lang="it-IT"/>
          </a:p>
        </p:txBody>
      </p:sp>
    </p:spTree>
    <p:extLst>
      <p:ext uri="{BB962C8B-B14F-4D97-AF65-F5344CB8AC3E}">
        <p14:creationId xmlns:p14="http://schemas.microsoft.com/office/powerpoint/2010/main" val="256676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E06F3C3-0B5B-449E-AEDC-1A5BD2822079}" type="slidenum">
              <a:rPr lang="it-IT" smtClean="0"/>
              <a:pPr/>
              <a:t>2</a:t>
            </a:fld>
            <a:endParaRPr lang="it-IT"/>
          </a:p>
        </p:txBody>
      </p:sp>
    </p:spTree>
    <p:extLst>
      <p:ext uri="{BB962C8B-B14F-4D97-AF65-F5344CB8AC3E}">
        <p14:creationId xmlns:p14="http://schemas.microsoft.com/office/powerpoint/2010/main" val="2750922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E06F3C3-0B5B-449E-AEDC-1A5BD2822079}" type="slidenum">
              <a:rPr lang="it-IT" smtClean="0"/>
              <a:pPr/>
              <a:t>3</a:t>
            </a:fld>
            <a:endParaRPr lang="it-IT"/>
          </a:p>
        </p:txBody>
      </p:sp>
    </p:spTree>
    <p:extLst>
      <p:ext uri="{BB962C8B-B14F-4D97-AF65-F5344CB8AC3E}">
        <p14:creationId xmlns:p14="http://schemas.microsoft.com/office/powerpoint/2010/main" val="3338443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E06F3C3-0B5B-449E-AEDC-1A5BD2822079}" type="slidenum">
              <a:rPr lang="it-IT" smtClean="0"/>
              <a:pPr/>
              <a:t>15</a:t>
            </a:fld>
            <a:endParaRPr lang="it-IT"/>
          </a:p>
        </p:txBody>
      </p:sp>
    </p:spTree>
    <p:extLst>
      <p:ext uri="{BB962C8B-B14F-4D97-AF65-F5344CB8AC3E}">
        <p14:creationId xmlns:p14="http://schemas.microsoft.com/office/powerpoint/2010/main" val="3865911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8E06F3C3-0B5B-449E-AEDC-1A5BD2822079}" type="slidenum">
              <a:rPr lang="it-IT" smtClean="0"/>
              <a:pPr/>
              <a:t>23</a:t>
            </a:fld>
            <a:endParaRPr lang="it-IT"/>
          </a:p>
        </p:txBody>
      </p:sp>
    </p:spTree>
    <p:extLst>
      <p:ext uri="{BB962C8B-B14F-4D97-AF65-F5344CB8AC3E}">
        <p14:creationId xmlns:p14="http://schemas.microsoft.com/office/powerpoint/2010/main" val="2605346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45E6F95-2772-4CBA-8C0D-9013BB4E9138}" type="datetime1">
              <a:rPr lang="en-US" smtClean="0"/>
              <a:pPr/>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FBE7489-57E3-443D-83C1-911B24A09885}" type="datetime1">
              <a:rPr lang="en-US" smtClean="0"/>
              <a:pPr/>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696E2E8B-36AD-4C88-8D4F-AFF80565E3FF}" type="datetime1">
              <a:rPr lang="en-US" smtClean="0"/>
              <a:pPr/>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3C8AB067-15DC-4157-AAE0-C24FBFBFCAF3}" type="datetime1">
              <a:rPr lang="en-US" smtClean="0"/>
              <a:pPr/>
              <a:t>11/24/2015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89319E57-3F6A-4711-8552-18E098B4013C}" type="datetime1">
              <a:rPr lang="en-US" smtClean="0"/>
              <a:pPr/>
              <a:t>11/24/2015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39FD6893-5D35-4F2B-97C5-EE009DC266D3}" type="datetime1">
              <a:rPr lang="en-US" smtClean="0"/>
              <a:pPr/>
              <a:t>11/24/2015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D49A9AB2-CFF2-43F3-9E03-A05DECFD066D}" type="datetime1">
              <a:rPr lang="en-US" smtClean="0"/>
              <a:pPr/>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E3657D8-96CD-4A3E-954B-FC1ED2C9498D}" type="datetime1">
              <a:rPr lang="en-US" smtClean="0"/>
              <a:pPr/>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609600" y="274639"/>
            <a:ext cx="10972800" cy="5851525"/>
          </a:xfrm>
          <a:prstGeom prst="rect">
            <a:avLst/>
          </a:prstGeo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Tree>
    <p:extLst>
      <p:ext uri="{BB962C8B-B14F-4D97-AF65-F5344CB8AC3E}">
        <p14:creationId xmlns:p14="http://schemas.microsoft.com/office/powerpoint/2010/main" val="1749151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A4FB5D2-AAA9-491D-AF8D-15DFDCEEB073}" type="datetime1">
              <a:rPr lang="en-US" smtClean="0"/>
              <a:pPr/>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EE1DA60-ED1F-42BF-81DC-5AD5C926C224}" type="datetime1">
              <a:rPr lang="en-US" smtClean="0"/>
              <a:pPr/>
              <a:t>11/24/2015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232ADE6F-6E19-43DB-BE3A-C094F855631F}" type="datetime1">
              <a:rPr lang="en-US" smtClean="0"/>
              <a:pPr/>
              <a:t>11/24/2015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F9BAFECB-4369-4E22-A5B4-71E31C0438BA}" type="datetime1">
              <a:rPr lang="en-US" smtClean="0"/>
              <a:pPr/>
              <a:t>11/24/2015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2D176004-29B1-4325-989A-F7376372DB56}" type="datetime1">
              <a:rPr lang="en-US" smtClean="0"/>
              <a:pPr/>
              <a:t>11/24/2015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29581F-0994-4E8B-85F8-C3C85F44BF88}" type="datetime1">
              <a:rPr lang="en-US" smtClean="0"/>
              <a:pPr/>
              <a:t>11/24/2015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62927B76-321A-48C2-AEF4-D9E000D4B1BE}" type="datetime1">
              <a:rPr lang="en-US" smtClean="0"/>
              <a:pPr/>
              <a:t>11/24/2015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DAA7239B-8356-4CF8-8B2D-C22AB867B65F}" type="datetime1">
              <a:rPr lang="en-US" smtClean="0"/>
              <a:pPr/>
              <a:t>11/24/2015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C9EEFB7-4711-4880-A589-4E5A6E3F9D11}" type="datetime1">
              <a:rPr lang="en-US" smtClean="0"/>
              <a:pPr/>
              <a:t>11/24/2015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7.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Microsoft_Word_97_-_2003_Document1.doc"/></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7.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Microsoft_Word_97_-_2003_Document2.doc"/></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8213" y="0"/>
            <a:ext cx="9906400" cy="4777381"/>
          </a:xfrm>
        </p:spPr>
        <p:txBody>
          <a:bodyPr>
            <a:normAutofit fontScale="90000"/>
          </a:bodyPr>
          <a:lstStyle/>
          <a:p>
            <a:r>
              <a:rPr lang="it-IT" dirty="0" smtClean="0"/>
              <a:t/>
            </a:r>
            <a:br>
              <a:rPr lang="it-IT" dirty="0" smtClean="0"/>
            </a:br>
            <a:r>
              <a:rPr lang="it-IT" dirty="0"/>
              <a:t/>
            </a:r>
            <a:br>
              <a:rPr lang="it-IT" dirty="0"/>
            </a:br>
            <a:r>
              <a:rPr lang="it-IT" dirty="0" smtClean="0"/>
              <a:t>CAMERA DI COMMERCIO di AGRIGENTO,CALTANISSETTA </a:t>
            </a:r>
            <a:r>
              <a:rPr lang="it-IT" dirty="0"/>
              <a:t>e</a:t>
            </a:r>
            <a:r>
              <a:rPr lang="it-IT" dirty="0" smtClean="0"/>
              <a:t> TRAPANI</a:t>
            </a:r>
            <a:br>
              <a:rPr lang="it-IT" dirty="0" smtClean="0"/>
            </a:br>
            <a:endParaRPr lang="it-IT" dirty="0"/>
          </a:p>
        </p:txBody>
      </p:sp>
      <p:sp>
        <p:nvSpPr>
          <p:cNvPr id="3" name="Sottotitolo 2"/>
          <p:cNvSpPr>
            <a:spLocks noGrp="1"/>
          </p:cNvSpPr>
          <p:nvPr>
            <p:ph type="subTitle" idx="1"/>
          </p:nvPr>
        </p:nvSpPr>
        <p:spPr/>
        <p:txBody>
          <a:bodyPr>
            <a:normAutofit fontScale="92500" lnSpcReduction="20000"/>
          </a:bodyPr>
          <a:lstStyle/>
          <a:p>
            <a:r>
              <a:rPr lang="it-IT" sz="2400" b="1" dirty="0" smtClean="0">
                <a:solidFill>
                  <a:schemeClr val="tx1"/>
                </a:solidFill>
              </a:rPr>
              <a:t>COSTITUZIONE CONSIGLIO CAMERALE</a:t>
            </a:r>
          </a:p>
          <a:p>
            <a:endParaRPr lang="it-IT" sz="2400" b="1" dirty="0" smtClean="0">
              <a:solidFill>
                <a:schemeClr val="tx1"/>
              </a:solidFill>
            </a:endParaRPr>
          </a:p>
          <a:p>
            <a:r>
              <a:rPr lang="it-IT" b="1" dirty="0" smtClean="0">
                <a:solidFill>
                  <a:schemeClr val="tx1"/>
                </a:solidFill>
              </a:rPr>
              <a:t> </a:t>
            </a:r>
            <a:endParaRPr lang="it-IT" b="1" dirty="0">
              <a:solidFill>
                <a:schemeClr val="tx1"/>
              </a:solidFill>
            </a:endParaRPr>
          </a:p>
        </p:txBody>
      </p:sp>
      <p:sp>
        <p:nvSpPr>
          <p:cNvPr id="4" name="Segnaposto numero diapositiva 3"/>
          <p:cNvSpPr>
            <a:spLocks noGrp="1"/>
          </p:cNvSpPr>
          <p:nvPr>
            <p:ph type="sldNum" sz="quarter" idx="12"/>
          </p:nvPr>
        </p:nvSpPr>
        <p:spPr/>
        <p:txBody>
          <a:bodyPr/>
          <a:lstStyle/>
          <a:p>
            <a:fld id="{D57F1E4F-1CFF-5643-939E-217C01CDF565}" type="slidenum">
              <a:rPr lang="en-US" smtClean="0"/>
              <a:pPr/>
              <a:t>1</a:t>
            </a:fld>
            <a:endParaRPr lang="en-US" dirty="0"/>
          </a:p>
        </p:txBody>
      </p:sp>
      <p:pic>
        <p:nvPicPr>
          <p:cNvPr id="20" name="Immagine 19"/>
          <p:cNvPicPr>
            <a:picLocks noChangeAspect="1"/>
          </p:cNvPicPr>
          <p:nvPr/>
        </p:nvPicPr>
        <p:blipFill>
          <a:blip r:embed="rId3"/>
          <a:stretch>
            <a:fillRect/>
          </a:stretch>
        </p:blipFill>
        <p:spPr>
          <a:xfrm>
            <a:off x="1844349" y="733585"/>
            <a:ext cx="6121048" cy="578198"/>
          </a:xfrm>
          <a:prstGeom prst="rect">
            <a:avLst/>
          </a:prstGeom>
        </p:spPr>
      </p:pic>
      <p:pic>
        <p:nvPicPr>
          <p:cNvPr id="21" name="Immagine 20"/>
          <p:cNvPicPr>
            <a:picLocks noChangeAspect="1"/>
          </p:cNvPicPr>
          <p:nvPr/>
        </p:nvPicPr>
        <p:blipFill>
          <a:blip r:embed="rId4"/>
          <a:stretch>
            <a:fillRect/>
          </a:stretch>
        </p:blipFill>
        <p:spPr>
          <a:xfrm>
            <a:off x="4411440" y="635955"/>
            <a:ext cx="1780952" cy="580952"/>
          </a:xfrm>
          <a:prstGeom prst="rect">
            <a:avLst/>
          </a:prstGeom>
        </p:spPr>
      </p:pic>
      <p:pic>
        <p:nvPicPr>
          <p:cNvPr id="27" name="Immagine 26"/>
          <p:cNvPicPr>
            <a:picLocks noChangeAspect="1"/>
          </p:cNvPicPr>
          <p:nvPr/>
        </p:nvPicPr>
        <p:blipFill>
          <a:blip r:embed="rId5"/>
          <a:stretch>
            <a:fillRect/>
          </a:stretch>
        </p:blipFill>
        <p:spPr>
          <a:xfrm>
            <a:off x="7560984" y="757930"/>
            <a:ext cx="6121048" cy="553853"/>
          </a:xfrm>
          <a:prstGeom prst="rect">
            <a:avLst/>
          </a:prstGeom>
        </p:spPr>
      </p:pic>
    </p:spTree>
    <p:extLst>
      <p:ext uri="{BB962C8B-B14F-4D97-AF65-F5344CB8AC3E}">
        <p14:creationId xmlns:p14="http://schemas.microsoft.com/office/powerpoint/2010/main" val="2041094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276726"/>
            <a:ext cx="8911687" cy="673769"/>
          </a:xfrm>
        </p:spPr>
        <p:txBody>
          <a:bodyPr>
            <a:normAutofit fontScale="90000"/>
          </a:bodyPr>
          <a:lstStyle/>
          <a:p>
            <a:r>
              <a:rPr lang="it-IT" dirty="0" smtClean="0"/>
              <a:t>CRONOPROGRAMMA</a:t>
            </a:r>
            <a:br>
              <a:rPr lang="it-IT" dirty="0" smtClean="0"/>
            </a:br>
            <a:endParaRPr lang="it-IT" dirty="0"/>
          </a:p>
        </p:txBody>
      </p:sp>
      <p:sp>
        <p:nvSpPr>
          <p:cNvPr id="3" name="Segnaposto contenuto 2"/>
          <p:cNvSpPr>
            <a:spLocks noGrp="1"/>
          </p:cNvSpPr>
          <p:nvPr>
            <p:ph idx="1"/>
          </p:nvPr>
        </p:nvSpPr>
        <p:spPr>
          <a:xfrm>
            <a:off x="2589212" y="818147"/>
            <a:ext cx="9466430" cy="5955632"/>
          </a:xfrm>
        </p:spPr>
        <p:txBody>
          <a:bodyPr>
            <a:normAutofit/>
          </a:bodyPr>
          <a:lstStyle/>
          <a:p>
            <a:pPr algn="just"/>
            <a:r>
              <a:rPr lang="it-IT" b="1" i="1" dirty="0" smtClean="0"/>
              <a:t>(</a:t>
            </a:r>
            <a:r>
              <a:rPr lang="it-IT" b="1" i="1" dirty="0"/>
              <a:t>Norme di riferimento: D.M. 4 agosto 2011 n. 155 e D.M. 4 agosto 2011 n. 156)</a:t>
            </a:r>
            <a:endParaRPr lang="it-IT" dirty="0"/>
          </a:p>
          <a:p>
            <a:pPr marL="400050" lvl="1" indent="0" algn="just">
              <a:buNone/>
            </a:pPr>
            <a:r>
              <a:rPr lang="it-IT" b="1" i="1" dirty="0"/>
              <a:t>Art.8, Comma 1 del Decreto del Presidente della Regione Sicilia 5 agosto 2010 n.17 contenente le norme di attuazione della Legge regionale 2 marzo 2010 n.4 recante “Nuovo ordinamento delle Camere di Commercio, Industria, Artigianato ed Agricoltura</a:t>
            </a:r>
            <a:r>
              <a:rPr lang="it-IT" b="1" i="1" dirty="0" smtClean="0"/>
              <a:t>”</a:t>
            </a:r>
            <a:endParaRPr lang="it-IT" dirty="0"/>
          </a:p>
          <a:p>
            <a:pPr lvl="0" algn="just"/>
            <a:r>
              <a:rPr lang="it-IT" dirty="0" smtClean="0"/>
              <a:t>Il </a:t>
            </a:r>
            <a:r>
              <a:rPr lang="it-IT" dirty="0"/>
              <a:t>Commissario </a:t>
            </a:r>
            <a:r>
              <a:rPr lang="it-IT" i="1" dirty="0"/>
              <a:t>ad acta</a:t>
            </a:r>
            <a:r>
              <a:rPr lang="it-IT" dirty="0"/>
              <a:t> </a:t>
            </a:r>
            <a:r>
              <a:rPr lang="it-IT" dirty="0" smtClean="0"/>
              <a:t>provvede nei prossimi giorni a:</a:t>
            </a:r>
            <a:endParaRPr lang="it-IT" dirty="0"/>
          </a:p>
          <a:p>
            <a:pPr marL="400050" lvl="1" indent="0" algn="just">
              <a:buNone/>
            </a:pPr>
            <a:r>
              <a:rPr lang="it-IT" dirty="0"/>
              <a:t>-</a:t>
            </a:r>
            <a:r>
              <a:rPr lang="it-IT" dirty="0" smtClean="0"/>
              <a:t>pubblicare </a:t>
            </a:r>
            <a:r>
              <a:rPr lang="it-IT" dirty="0"/>
              <a:t>all’Albo camerale e sui siti internet istituzionali delle tre Camere di Commercio di Agrigento, Caltanissetta e Trapani, l’</a:t>
            </a:r>
            <a:r>
              <a:rPr lang="it-IT" b="1" dirty="0"/>
              <a:t>AVVISO DI AVVIO DELLA PROCEDURA DI RINNOVO DEL CONSIGLIO</a:t>
            </a:r>
            <a:endParaRPr lang="it-IT" dirty="0"/>
          </a:p>
          <a:p>
            <a:pPr marL="400050" lvl="1" indent="0" algn="just">
              <a:buNone/>
            </a:pPr>
            <a:r>
              <a:rPr lang="it-IT" dirty="0"/>
              <a:t>-</a:t>
            </a:r>
            <a:r>
              <a:rPr lang="it-IT" dirty="0" smtClean="0"/>
              <a:t>comunicare </a:t>
            </a:r>
            <a:r>
              <a:rPr lang="it-IT" dirty="0"/>
              <a:t>al Presidente della Giunta Regionale (Assessorato Regionale Attività produttive) l’avvio del </a:t>
            </a:r>
            <a:r>
              <a:rPr lang="it-IT" dirty="0" smtClean="0"/>
              <a:t>procedimento. </a:t>
            </a:r>
            <a:endParaRPr lang="it-IT" dirty="0"/>
          </a:p>
          <a:p>
            <a:pPr marL="400050" lvl="1" indent="0" algn="just">
              <a:buNone/>
            </a:pPr>
            <a:r>
              <a:rPr lang="it-IT" sz="1200" b="1" dirty="0"/>
              <a:t>RIF. </a:t>
            </a:r>
            <a:r>
              <a:rPr lang="it-IT" sz="1200" b="1" i="1" dirty="0"/>
              <a:t>(art. 2 c. 1 D.M. 156/2011)</a:t>
            </a:r>
            <a:endParaRPr lang="it-IT" sz="1200" dirty="0"/>
          </a:p>
          <a:p>
            <a:pPr lvl="0" algn="just"/>
            <a:r>
              <a:rPr lang="it-IT" b="1" dirty="0" smtClean="0"/>
              <a:t>ENTRO </a:t>
            </a:r>
            <a:r>
              <a:rPr lang="it-IT" b="1" dirty="0"/>
              <a:t>40 GG. DALLA PUBBLICAZIONE </a:t>
            </a:r>
            <a:r>
              <a:rPr lang="it-IT" b="1" dirty="0" smtClean="0"/>
              <a:t>DELL’AVVISO</a:t>
            </a:r>
            <a:endParaRPr lang="it-IT" dirty="0">
              <a:solidFill>
                <a:srgbClr val="FF0000"/>
              </a:solidFill>
            </a:endParaRPr>
          </a:p>
          <a:p>
            <a:pPr marL="400050" lvl="1" indent="0" algn="just">
              <a:buNone/>
            </a:pPr>
            <a:r>
              <a:rPr lang="it-IT" dirty="0"/>
              <a:t>Le organizzazioni imprenditoriali, quelle sindacali e dei consumatori fanno pervenire agli uffici del Commissario </a:t>
            </a:r>
            <a:r>
              <a:rPr lang="it-IT" i="1" dirty="0"/>
              <a:t>ad acta, </a:t>
            </a:r>
            <a:r>
              <a:rPr lang="it-IT" dirty="0"/>
              <a:t>ubicati presso la Camera di Commercio di Caltanissetta, sede di lavoro del Commissario, una dichiarazione sostitutiva di atto di notorietà, resa ai sensi dell’art. 47 del D.P.R. n. 445/2000, e le informazioni sul grado della loro rappresentatività</a:t>
            </a:r>
            <a:r>
              <a:rPr lang="it-IT" dirty="0" smtClean="0"/>
              <a:t>.</a:t>
            </a:r>
          </a:p>
          <a:p>
            <a:pPr marL="400050" lvl="1" indent="0" algn="just">
              <a:buNone/>
            </a:pPr>
            <a:r>
              <a:rPr lang="it-IT" sz="1200" b="1" dirty="0" smtClean="0"/>
              <a:t>RIF</a:t>
            </a:r>
            <a:r>
              <a:rPr lang="it-IT" sz="1200" b="1" dirty="0"/>
              <a:t>.</a:t>
            </a:r>
            <a:r>
              <a:rPr lang="it-IT" sz="1200" b="1" i="1" dirty="0"/>
              <a:t> (art. 2 c. 2 D.M. 156/2011)</a:t>
            </a:r>
            <a:endParaRPr lang="it-IT" sz="1200" dirty="0"/>
          </a:p>
          <a:p>
            <a:endParaRPr lang="it-IT" dirty="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358140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84222"/>
            <a:ext cx="8915400" cy="6533146"/>
          </a:xfrm>
        </p:spPr>
        <p:txBody>
          <a:bodyPr>
            <a:normAutofit/>
          </a:bodyPr>
          <a:lstStyle/>
          <a:p>
            <a:pPr lvl="0" algn="just"/>
            <a:r>
              <a:rPr lang="it-IT" b="1" dirty="0"/>
              <a:t>ENTRO 30 GG.</a:t>
            </a:r>
            <a:r>
              <a:rPr lang="it-IT" dirty="0"/>
              <a:t> </a:t>
            </a:r>
            <a:r>
              <a:rPr lang="it-IT" b="1" dirty="0"/>
              <a:t>DALLA PRESENTAZIONE DELLA DOCUMENTAZIONE</a:t>
            </a:r>
            <a:r>
              <a:rPr lang="it-IT" dirty="0"/>
              <a:t> da parte delle organizzazioni che intendono concorrere alla </a:t>
            </a:r>
            <a:r>
              <a:rPr lang="it-IT" dirty="0" smtClean="0"/>
              <a:t>procedura</a:t>
            </a:r>
            <a:endParaRPr lang="it-IT" dirty="0"/>
          </a:p>
          <a:p>
            <a:pPr algn="just"/>
            <a:r>
              <a:rPr lang="it-IT" dirty="0"/>
              <a:t>Il Commissario </a:t>
            </a:r>
            <a:r>
              <a:rPr lang="it-IT" i="1" dirty="0"/>
              <a:t>ad acta</a:t>
            </a:r>
            <a:r>
              <a:rPr lang="it-IT" dirty="0"/>
              <a:t>, previa verifica della loro regolarità, trasmette all’Assessorato Regionale alle Attività Produttive i dati e i documenti acquisiti (ad esclusione degli elenchi degli associati).</a:t>
            </a:r>
          </a:p>
          <a:p>
            <a:pPr marL="400050" lvl="1" indent="0" algn="just">
              <a:buNone/>
            </a:pPr>
            <a:r>
              <a:rPr lang="it-IT" sz="1300" b="1" dirty="0"/>
              <a:t>RIF. (art. 5 c. 3 D.M. 156/2011) </a:t>
            </a:r>
          </a:p>
          <a:p>
            <a:pPr lvl="0" algn="just"/>
            <a:r>
              <a:rPr lang="it-IT" b="1" dirty="0"/>
              <a:t>ENTRO 30 GG. DALLA RICEZIONE DELLA DOCUMENTAZIONE </a:t>
            </a:r>
            <a:r>
              <a:rPr lang="it-IT" dirty="0"/>
              <a:t>trasmessa dal Commissario </a:t>
            </a:r>
            <a:r>
              <a:rPr lang="it-IT" i="1" dirty="0"/>
              <a:t>ad acta</a:t>
            </a:r>
            <a:r>
              <a:rPr lang="it-IT" b="1" dirty="0"/>
              <a:t> </a:t>
            </a:r>
            <a:r>
              <a:rPr lang="it-IT" dirty="0" smtClean="0"/>
              <a:t>l’Assessore </a:t>
            </a:r>
            <a:r>
              <a:rPr lang="it-IT" dirty="0"/>
              <a:t>alle Attività Produttive della Regione Siciliana provvede a: </a:t>
            </a:r>
            <a:r>
              <a:rPr lang="it-IT" b="1" dirty="0"/>
              <a:t> </a:t>
            </a:r>
            <a:endParaRPr lang="it-IT" dirty="0"/>
          </a:p>
          <a:p>
            <a:pPr marL="400050" lvl="1" indent="0" algn="just">
              <a:buNone/>
            </a:pPr>
            <a:r>
              <a:rPr lang="it-IT" dirty="0"/>
              <a:t>-rilevare il grado di rappresentatività di ciascuna organizzazione imprenditoriale.</a:t>
            </a:r>
          </a:p>
          <a:p>
            <a:pPr marL="400050" lvl="1" indent="0" algn="just">
              <a:buNone/>
            </a:pPr>
            <a:r>
              <a:rPr lang="it-IT" dirty="0"/>
              <a:t>-individuare le organizzazioni imprenditoriali, loro gruppi, cui compete la designazione dei componenti nel Consiglio camerale e ne individua, altresì, il relativo numero.</a:t>
            </a:r>
          </a:p>
          <a:p>
            <a:pPr marL="400050" lvl="1" indent="0" algn="just">
              <a:buNone/>
            </a:pPr>
            <a:r>
              <a:rPr lang="it-IT" dirty="0"/>
              <a:t>-determinare a quale organizzazione sindacale, associazione dei consumatori, o loro raggruppamento, spetta effettuare la designazione.</a:t>
            </a:r>
          </a:p>
          <a:p>
            <a:pPr marL="400050" lvl="1" indent="0" algn="just">
              <a:buNone/>
            </a:pPr>
            <a:r>
              <a:rPr lang="it-IT" dirty="0"/>
              <a:t>-notificare le determinazioni di cui sopra a tutte le organizzazioni imprenditoriali, sindacali e associazioni di consumatori che hanno effettuato validamente la trasmissione della documentazione.</a:t>
            </a:r>
          </a:p>
          <a:p>
            <a:pPr marL="400050" lvl="1" indent="0" algn="just">
              <a:buNone/>
            </a:pPr>
            <a:r>
              <a:rPr lang="it-IT" dirty="0"/>
              <a:t>-richiedere al Presidente della Consulta il nominativo designato in seno al Consiglio camerale.</a:t>
            </a:r>
          </a:p>
          <a:p>
            <a:pPr marL="400050" lvl="1" indent="0" algn="just">
              <a:buNone/>
            </a:pPr>
            <a:r>
              <a:rPr lang="en-US" sz="1300" b="1" dirty="0"/>
              <a:t>RIF. (art. 9 c. 1 </a:t>
            </a:r>
            <a:r>
              <a:rPr lang="en-US" sz="1300" b="1" dirty="0" err="1"/>
              <a:t>lett</a:t>
            </a:r>
            <a:r>
              <a:rPr lang="en-US" sz="1300" b="1" dirty="0"/>
              <a:t>. a), b), c), d), e) D.M. 156/2011)</a:t>
            </a:r>
            <a:endParaRPr lang="it-IT" sz="1300" b="1" dirty="0"/>
          </a:p>
          <a:p>
            <a:pPr marL="0" indent="0">
              <a:buNone/>
            </a:pPr>
            <a:endParaRPr lang="it-IT"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2408391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0"/>
            <a:ext cx="8915400" cy="6858000"/>
          </a:xfrm>
        </p:spPr>
        <p:txBody>
          <a:bodyPr>
            <a:noAutofit/>
          </a:bodyPr>
          <a:lstStyle/>
          <a:p>
            <a:pPr lvl="0" algn="just"/>
            <a:r>
              <a:rPr lang="it-IT" b="1" dirty="0"/>
              <a:t>ENTRO 30 gg. DALLE NOTIFICHE di cui sopra, art. 9 comma 1 </a:t>
            </a:r>
            <a:r>
              <a:rPr lang="it-IT" b="1" dirty="0" err="1"/>
              <a:t>lett</a:t>
            </a:r>
            <a:r>
              <a:rPr lang="it-IT" b="1" dirty="0"/>
              <a:t>. d) e DALLA RICHIESTA DI DESIGNAZIONE AL PRESIDENTE DELLA CONSULTA ai sensi dell’art. 9 comma 1 </a:t>
            </a:r>
            <a:r>
              <a:rPr lang="it-IT" b="1" dirty="0" err="1"/>
              <a:t>lett</a:t>
            </a:r>
            <a:r>
              <a:rPr lang="it-IT" b="1" dirty="0"/>
              <a:t>. e) </a:t>
            </a:r>
            <a:r>
              <a:rPr lang="it-IT" b="1" dirty="0" smtClean="0">
                <a:solidFill>
                  <a:srgbClr val="FF0000"/>
                </a:solidFill>
              </a:rPr>
              <a:t> </a:t>
            </a:r>
          </a:p>
          <a:p>
            <a:pPr marL="400050" lvl="1" indent="0" algn="just">
              <a:buNone/>
            </a:pPr>
            <a:r>
              <a:rPr lang="it-IT" sz="1800" dirty="0" smtClean="0"/>
              <a:t>Le </a:t>
            </a:r>
            <a:r>
              <a:rPr lang="it-IT" sz="1800" dirty="0"/>
              <a:t>organizzazioni imprenditoriali, sindacali e le associazioni dei consumatori, o loro raggruppamenti, nonché il Presidente della Consulta,</a:t>
            </a:r>
            <a:r>
              <a:rPr lang="it-IT" sz="1800" b="1" dirty="0"/>
              <a:t> </a:t>
            </a:r>
            <a:endParaRPr lang="it-IT" sz="1800" dirty="0"/>
          </a:p>
          <a:p>
            <a:pPr marL="400050" lvl="1" indent="0" algn="just">
              <a:buNone/>
            </a:pPr>
            <a:r>
              <a:rPr lang="it-IT" sz="1800" dirty="0"/>
              <a:t>-comunicano al Presidente della Giunta Regionale, Assessorato Regionale alle Attività Produttive i nominativi dei consiglieri di loro spettanza.</a:t>
            </a:r>
          </a:p>
          <a:p>
            <a:pPr marL="400050" lvl="1" indent="0" algn="just">
              <a:buNone/>
            </a:pPr>
            <a:r>
              <a:rPr lang="en-US" sz="1800" b="1" dirty="0"/>
              <a:t>RIF</a:t>
            </a:r>
            <a:r>
              <a:rPr lang="it-IT" sz="1800" b="1" dirty="0"/>
              <a:t>. </a:t>
            </a:r>
            <a:r>
              <a:rPr lang="it-IT" sz="1800" b="1" i="1" dirty="0"/>
              <a:t>(art. 10 c.1 D.M. 156/2011)</a:t>
            </a:r>
            <a:endParaRPr lang="it-IT" sz="1800" dirty="0"/>
          </a:p>
          <a:p>
            <a:pPr marL="0" indent="0" algn="just">
              <a:buNone/>
            </a:pPr>
            <a:r>
              <a:rPr lang="it-IT" dirty="0"/>
              <a:t> </a:t>
            </a:r>
          </a:p>
          <a:p>
            <a:pPr lvl="0" algn="just"/>
            <a:r>
              <a:rPr lang="it-IT" b="1" dirty="0"/>
              <a:t>ENTRO 10 GG SUCCESSIVI </a:t>
            </a:r>
            <a:r>
              <a:rPr lang="it-IT" dirty="0"/>
              <a:t>all’invio dei nominativi da parte delle organizzazioni imprenditoriali, sindacali e delle associazioni dei consumatori, o loro raggruppamenti, nonché del presidente della consulta</a:t>
            </a:r>
            <a:r>
              <a:rPr lang="it-IT" b="1" dirty="0"/>
              <a:t> </a:t>
            </a:r>
            <a:r>
              <a:rPr lang="it-IT" b="1" dirty="0" smtClean="0">
                <a:solidFill>
                  <a:srgbClr val="FF0000"/>
                </a:solidFill>
              </a:rPr>
              <a:t>  </a:t>
            </a:r>
            <a:endParaRPr lang="it-IT" dirty="0">
              <a:solidFill>
                <a:srgbClr val="FF0000"/>
              </a:solidFill>
            </a:endParaRPr>
          </a:p>
          <a:p>
            <a:pPr marL="400050" lvl="1" indent="0" algn="just">
              <a:buNone/>
            </a:pPr>
            <a:r>
              <a:rPr lang="it-IT" sz="1800" dirty="0"/>
              <a:t>L’Assessore Regionale alle Attività Produttive, previa verifica del possesso dei requisiti, nomina con proprio Decreto (notificato agli interessati entro i 10 gg. successivi) i consiglieri e dispone la prima convocazione del Consiglio per la nomina del Presidente.</a:t>
            </a:r>
          </a:p>
          <a:p>
            <a:pPr marL="400050" lvl="1" indent="0" algn="just">
              <a:buNone/>
            </a:pPr>
            <a:r>
              <a:rPr lang="it-IT" sz="1800" b="1" dirty="0"/>
              <a:t>RIF.</a:t>
            </a:r>
            <a:r>
              <a:rPr lang="it-IT" sz="1800" dirty="0"/>
              <a:t> </a:t>
            </a:r>
            <a:r>
              <a:rPr lang="it-IT" sz="1800" b="1" i="1" dirty="0"/>
              <a:t>(art. 10 c. 2 e c. 4 D.M. 156/2011)</a:t>
            </a:r>
            <a:endParaRPr lang="it-IT" sz="1800" dirty="0"/>
          </a:p>
          <a:p>
            <a:pPr marL="0" indent="0" algn="just">
              <a:buNone/>
            </a:pPr>
            <a:endParaRPr lang="it-IT" dirty="0"/>
          </a:p>
        </p:txBody>
      </p:sp>
      <p:sp>
        <p:nvSpPr>
          <p:cNvPr id="2" name="Segnaposto numero diapositiva 1"/>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6561025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55660"/>
            <a:ext cx="9438654" cy="1520478"/>
          </a:xfrm>
        </p:spPr>
        <p:txBody>
          <a:bodyPr>
            <a:normAutofit fontScale="90000"/>
          </a:bodyPr>
          <a:lstStyle/>
          <a:p>
            <a:pPr algn="ctr"/>
            <a:r>
              <a:rPr lang="it-IT" sz="3100" dirty="0" smtClean="0"/>
              <a:t>PROCEDURA E MODALITA’ </a:t>
            </a:r>
            <a:br>
              <a:rPr lang="it-IT" sz="3100" dirty="0" smtClean="0"/>
            </a:br>
            <a:r>
              <a:rPr lang="it-IT" sz="3100" dirty="0" smtClean="0"/>
              <a:t>DI PRESENTAZIONE DELLE DOMANDE DA PARTE DELLE ORGANIZZAZIONI IMPRENDITORIALI</a:t>
            </a:r>
            <a:r>
              <a:rPr lang="it-IT" dirty="0" smtClean="0"/>
              <a:t/>
            </a:r>
            <a:br>
              <a:rPr lang="it-IT" dirty="0" smtClean="0"/>
            </a:br>
            <a:endParaRPr lang="it-IT" dirty="0"/>
          </a:p>
        </p:txBody>
      </p:sp>
      <p:sp>
        <p:nvSpPr>
          <p:cNvPr id="3" name="Segnaposto contenuto 2"/>
          <p:cNvSpPr>
            <a:spLocks noGrp="1"/>
          </p:cNvSpPr>
          <p:nvPr>
            <p:ph idx="1"/>
          </p:nvPr>
        </p:nvSpPr>
        <p:spPr>
          <a:xfrm>
            <a:off x="2589212" y="1576137"/>
            <a:ext cx="8915400" cy="5281863"/>
          </a:xfrm>
        </p:spPr>
        <p:txBody>
          <a:bodyPr>
            <a:noAutofit/>
          </a:bodyPr>
          <a:lstStyle/>
          <a:p>
            <a:pPr algn="just"/>
            <a:r>
              <a:rPr lang="it-IT" sz="2000" b="1" dirty="0" smtClean="0"/>
              <a:t>Possono </a:t>
            </a:r>
            <a:r>
              <a:rPr lang="it-IT" sz="2000" b="1" dirty="0"/>
              <a:t>partecipare alla procedura le «organizzazioni imprenditoriali» che risultano in possesso di almeno uno dei seguenti requisiti:</a:t>
            </a:r>
          </a:p>
          <a:p>
            <a:pPr marL="0" indent="0" algn="just">
              <a:buNone/>
            </a:pPr>
            <a:endParaRPr lang="it-IT" sz="2000" b="1" dirty="0" smtClean="0"/>
          </a:p>
          <a:p>
            <a:pPr marL="0" indent="0" algn="just">
              <a:buNone/>
            </a:pPr>
            <a:r>
              <a:rPr lang="it-IT" sz="2000" b="1" dirty="0" smtClean="0"/>
              <a:t>	•Organizzazioni imprenditoriali di livello provinciale 	aderenti ad 		organizzazioni nazionali rappresentate nel CNEL.</a:t>
            </a:r>
          </a:p>
          <a:p>
            <a:pPr marL="0" indent="0" algn="just">
              <a:buNone/>
            </a:pPr>
            <a:r>
              <a:rPr lang="it-IT" sz="2000" b="1" dirty="0" smtClean="0"/>
              <a:t>	</a:t>
            </a:r>
          </a:p>
          <a:p>
            <a:pPr marL="0" indent="0" algn="just">
              <a:buNone/>
            </a:pPr>
            <a:r>
              <a:rPr lang="it-IT" sz="2000" b="1" dirty="0" smtClean="0"/>
              <a:t>	•Organizzazioni imprenditoriali operanti nella circoscrizione da 	almeno 3 anni prima della pubblicazione dell’avviso di 	costituzione del Consiglio 	camerale (DM 156/2011 art. 2 c. 2).</a:t>
            </a:r>
          </a:p>
          <a:p>
            <a:pPr algn="just"/>
            <a:endParaRPr lang="it-IT" sz="2000" b="1" dirty="0" smtClean="0"/>
          </a:p>
          <a:p>
            <a:pPr algn="just"/>
            <a:r>
              <a:rPr lang="it-IT" sz="2000" b="1" dirty="0" smtClean="0"/>
              <a:t>Tali </a:t>
            </a:r>
            <a:r>
              <a:rPr lang="it-IT" sz="2000" b="1" dirty="0"/>
              <a:t>requisiti sono soggetti ad apposita dichiarazione da rendere secondo l'Allegato A del D.M. n. 156/2011</a:t>
            </a:r>
            <a:r>
              <a:rPr lang="it-IT" sz="2000" b="1" dirty="0" smtClean="0"/>
              <a:t>.</a:t>
            </a:r>
            <a:endParaRPr lang="it-IT" sz="2000" b="1" dirty="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4141809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1"/>
            <a:ext cx="8915400" cy="6424863"/>
          </a:xfrm>
        </p:spPr>
        <p:txBody>
          <a:bodyPr>
            <a:noAutofit/>
          </a:bodyPr>
          <a:lstStyle/>
          <a:p>
            <a:pPr marL="0" indent="0" algn="just">
              <a:buNone/>
            </a:pPr>
            <a:r>
              <a:rPr lang="it-IT" sz="3600" dirty="0" smtClean="0">
                <a:solidFill>
                  <a:prstClr val="black">
                    <a:lumMod val="85000"/>
                    <a:lumOff val="15000"/>
                  </a:prstClr>
                </a:solidFill>
                <a:ea typeface="+mj-ea"/>
                <a:cs typeface="+mj-cs"/>
              </a:rPr>
              <a:t>	</a:t>
            </a:r>
            <a:r>
              <a:rPr lang="it-IT" sz="3200" dirty="0" smtClean="0">
                <a:solidFill>
                  <a:prstClr val="black">
                    <a:lumMod val="85000"/>
                    <a:lumOff val="15000"/>
                  </a:prstClr>
                </a:solidFill>
                <a:ea typeface="+mj-ea"/>
                <a:cs typeface="+mj-cs"/>
              </a:rPr>
              <a:t>PRESENTAZIONE DOMANDE</a:t>
            </a:r>
            <a:r>
              <a:rPr lang="it-IT" sz="3600" dirty="0" smtClean="0">
                <a:solidFill>
                  <a:prstClr val="black">
                    <a:lumMod val="85000"/>
                    <a:lumOff val="15000"/>
                  </a:prstClr>
                </a:solidFill>
                <a:ea typeface="+mj-ea"/>
                <a:cs typeface="+mj-cs"/>
              </a:rPr>
              <a:t> </a:t>
            </a:r>
            <a:endParaRPr lang="it-IT" sz="1900" b="1" dirty="0" smtClean="0">
              <a:solidFill>
                <a:schemeClr val="tx1"/>
              </a:solidFill>
            </a:endParaRPr>
          </a:p>
          <a:p>
            <a:pPr algn="just"/>
            <a:r>
              <a:rPr lang="it-IT" sz="1900" b="1" dirty="0" smtClean="0">
                <a:solidFill>
                  <a:schemeClr val="tx1"/>
                </a:solidFill>
              </a:rPr>
              <a:t>Le </a:t>
            </a:r>
            <a:r>
              <a:rPr lang="it-IT" sz="1900" b="1" dirty="0">
                <a:solidFill>
                  <a:schemeClr val="tx1"/>
                </a:solidFill>
              </a:rPr>
              <a:t>organizzazioni imprenditoriali interessate devono far pervenire alla Camera di Commercio entro il termine fissato nell’avviso a pena di esclusione dal procedimento:</a:t>
            </a:r>
          </a:p>
          <a:p>
            <a:pPr marL="400050" lvl="1" indent="0" algn="just">
              <a:buNone/>
            </a:pPr>
            <a:r>
              <a:rPr lang="it-IT" sz="1900" b="1" dirty="0"/>
              <a:t>- dichiarazione sostitutiva di atto di notorietà secondo lo schema dell’Allegato A al DM 156/2011, sottoscritta dal legale rappresentante, allegando copia dello statuto;</a:t>
            </a:r>
          </a:p>
          <a:p>
            <a:pPr marL="400050" lvl="1" indent="0" algn="just">
              <a:buNone/>
            </a:pPr>
            <a:r>
              <a:rPr lang="it-IT" sz="1900" b="1" dirty="0"/>
              <a:t>- se la dichiarazione non viene sottoscritta dal legale rappresentante alla presenza del funzionario che la riceve deve essere prodotta copia non autenticata di un documento di identità del legale rappresentante;</a:t>
            </a:r>
          </a:p>
          <a:p>
            <a:pPr marL="400050" lvl="1" indent="0" algn="just">
              <a:buNone/>
            </a:pPr>
            <a:r>
              <a:rPr lang="it-IT" sz="1900" b="1" dirty="0"/>
              <a:t>- dichiarazione sostitutiva di atto di notorietà secondo lo schema dell’Allegato B al DM 156/2011 sottoscritta dal legale rappresentante contenente gli elenchi delle imprese associate (da depositare esclusivamente su supporto digitale</a:t>
            </a:r>
            <a:r>
              <a:rPr lang="it-IT" sz="1900" b="1" dirty="0" smtClean="0"/>
              <a:t>);</a:t>
            </a:r>
            <a:endParaRPr lang="it-IT" sz="1900" b="1" dirty="0"/>
          </a:p>
          <a:p>
            <a:pPr marL="400050" lvl="1" indent="0" algn="just">
              <a:buNone/>
            </a:pPr>
            <a:r>
              <a:rPr lang="it-IT" sz="1900" b="1" dirty="0"/>
              <a:t>- eventuale dichiarazione di apparentamento secondo lo schema dell’Allegato E al DM 156/2011 (DM 156/2011 artt. 2, 4), con allegata copia dei documenti di identità validi, non autenticati, dei sottoscrittori.</a:t>
            </a:r>
            <a:endParaRPr lang="it-IT" sz="1900" b="1" dirty="0">
              <a:ea typeface="Times New Roman" panose="02020603050405020304" pitchFamily="18" charset="0"/>
              <a:cs typeface="Times New Roman" panose="02020603050405020304" pitchFamily="18" charset="0"/>
            </a:endParaRPr>
          </a:p>
          <a:p>
            <a:endParaRPr lang="it-IT" sz="1900" dirty="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8927076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685800"/>
            <a:ext cx="9602788" cy="6772835"/>
          </a:xfrm>
        </p:spPr>
        <p:txBody>
          <a:bodyPr>
            <a:normAutofit/>
          </a:bodyPr>
          <a:lstStyle/>
          <a:p>
            <a:pPr algn="just"/>
            <a:r>
              <a:rPr lang="it-IT" b="1" dirty="0">
                <a:solidFill>
                  <a:schemeClr val="tx1"/>
                </a:solidFill>
              </a:rPr>
              <a:t>La documentazione, contenuta in plico sigillato, può essere:</a:t>
            </a:r>
          </a:p>
          <a:p>
            <a:pPr marL="0" indent="0" algn="just">
              <a:buNone/>
            </a:pPr>
            <a:r>
              <a:rPr lang="it-IT" b="1" dirty="0" smtClean="0">
                <a:solidFill>
                  <a:schemeClr val="tx1"/>
                </a:solidFill>
              </a:rPr>
              <a:t>	• consegnata </a:t>
            </a:r>
            <a:r>
              <a:rPr lang="it-IT" b="1" dirty="0">
                <a:solidFill>
                  <a:schemeClr val="tx1"/>
                </a:solidFill>
              </a:rPr>
              <a:t>presso la </a:t>
            </a:r>
            <a:r>
              <a:rPr lang="it-IT" b="1" dirty="0" smtClean="0">
                <a:solidFill>
                  <a:schemeClr val="tx1"/>
                </a:solidFill>
              </a:rPr>
              <a:t>Segreteria Generale della Camera </a:t>
            </a:r>
            <a:r>
              <a:rPr lang="it-IT" b="1" dirty="0">
                <a:solidFill>
                  <a:schemeClr val="tx1"/>
                </a:solidFill>
              </a:rPr>
              <a:t>di Commercio di </a:t>
            </a:r>
            <a:r>
              <a:rPr lang="it-IT" b="1" dirty="0" smtClean="0">
                <a:solidFill>
                  <a:schemeClr val="tx1"/>
                </a:solidFill>
              </a:rPr>
              <a:t>	Caltanissetta</a:t>
            </a:r>
            <a:r>
              <a:rPr lang="it-IT" b="1" dirty="0">
                <a:solidFill>
                  <a:schemeClr val="tx1"/>
                </a:solidFill>
              </a:rPr>
              <a:t>, Corso Vittorio Emanuele n.38, sede di lavoro del Commissario ad </a:t>
            </a:r>
            <a:r>
              <a:rPr lang="it-IT" b="1" dirty="0" smtClean="0">
                <a:solidFill>
                  <a:schemeClr val="tx1"/>
                </a:solidFill>
              </a:rPr>
              <a:t>	acta, </a:t>
            </a:r>
            <a:r>
              <a:rPr lang="it-IT" b="1" dirty="0">
                <a:solidFill>
                  <a:schemeClr val="tx1"/>
                </a:solidFill>
              </a:rPr>
              <a:t>entro e non oltre </a:t>
            </a:r>
            <a:r>
              <a:rPr lang="it-IT" b="1" dirty="0" smtClean="0">
                <a:solidFill>
                  <a:schemeClr val="tx1"/>
                </a:solidFill>
              </a:rPr>
              <a:t>il termine indicato nell’Avviso;</a:t>
            </a:r>
            <a:endParaRPr lang="it-IT" b="1" dirty="0">
              <a:solidFill>
                <a:schemeClr val="tx1"/>
              </a:solidFill>
            </a:endParaRPr>
          </a:p>
          <a:p>
            <a:pPr marL="0" indent="0" algn="just">
              <a:buNone/>
            </a:pPr>
            <a:r>
              <a:rPr lang="it-IT" b="1" dirty="0" smtClean="0">
                <a:solidFill>
                  <a:schemeClr val="tx1"/>
                </a:solidFill>
              </a:rPr>
              <a:t>OPPURE</a:t>
            </a:r>
          </a:p>
          <a:p>
            <a:pPr marL="0" indent="0" algn="just">
              <a:buNone/>
            </a:pPr>
            <a:r>
              <a:rPr lang="it-IT" b="1" dirty="0" smtClean="0">
                <a:solidFill>
                  <a:schemeClr val="tx1"/>
                </a:solidFill>
              </a:rPr>
              <a:t>	• </a:t>
            </a:r>
            <a:r>
              <a:rPr lang="it-IT" b="1" dirty="0">
                <a:solidFill>
                  <a:schemeClr val="tx1"/>
                </a:solidFill>
              </a:rPr>
              <a:t>trasmessa a mezzo raccomandata con ricevuta di ritorno </a:t>
            </a:r>
            <a:r>
              <a:rPr lang="it-IT" b="1" dirty="0" smtClean="0">
                <a:solidFill>
                  <a:schemeClr val="tx1"/>
                </a:solidFill>
              </a:rPr>
              <a:t>all’indirizzo 	</a:t>
            </a:r>
            <a:r>
              <a:rPr lang="it-IT" b="1" dirty="0">
                <a:solidFill>
                  <a:schemeClr val="tx1"/>
                </a:solidFill>
              </a:rPr>
              <a:t> </a:t>
            </a:r>
            <a:r>
              <a:rPr lang="it-IT" b="1" dirty="0" smtClean="0">
                <a:solidFill>
                  <a:schemeClr val="tx1"/>
                </a:solidFill>
              </a:rPr>
              <a:t>	Camera </a:t>
            </a:r>
            <a:r>
              <a:rPr lang="it-IT" b="1" dirty="0">
                <a:solidFill>
                  <a:schemeClr val="tx1"/>
                </a:solidFill>
              </a:rPr>
              <a:t>di Commercio di Caltanissetta</a:t>
            </a:r>
            <a:r>
              <a:rPr lang="it-IT" b="1" dirty="0" smtClean="0">
                <a:solidFill>
                  <a:schemeClr val="tx1"/>
                </a:solidFill>
              </a:rPr>
              <a:t>, Commissario ad acta – </a:t>
            </a:r>
            <a:r>
              <a:rPr lang="it-IT" b="1" dirty="0">
                <a:solidFill>
                  <a:schemeClr val="tx1"/>
                </a:solidFill>
              </a:rPr>
              <a:t>Segreteria </a:t>
            </a:r>
            <a:r>
              <a:rPr lang="it-IT" b="1" dirty="0" smtClean="0">
                <a:solidFill>
                  <a:schemeClr val="tx1"/>
                </a:solidFill>
              </a:rPr>
              <a:t>	Generale </a:t>
            </a:r>
            <a:r>
              <a:rPr lang="it-IT" b="1" dirty="0">
                <a:solidFill>
                  <a:schemeClr val="tx1"/>
                </a:solidFill>
              </a:rPr>
              <a:t>– Corso Vittorio Emanuele </a:t>
            </a:r>
            <a:r>
              <a:rPr lang="it-IT" b="1" dirty="0" smtClean="0">
                <a:solidFill>
                  <a:schemeClr val="tx1"/>
                </a:solidFill>
              </a:rPr>
              <a:t>n.38 93100 CALTANISSETTA. La 	documentazione </a:t>
            </a:r>
            <a:r>
              <a:rPr lang="it-IT" b="1" dirty="0">
                <a:solidFill>
                  <a:schemeClr val="tx1"/>
                </a:solidFill>
              </a:rPr>
              <a:t>deve pervenire entro e </a:t>
            </a:r>
            <a:r>
              <a:rPr lang="it-IT" b="1" dirty="0" smtClean="0">
                <a:solidFill>
                  <a:schemeClr val="tx1"/>
                </a:solidFill>
              </a:rPr>
              <a:t>non </a:t>
            </a:r>
            <a:r>
              <a:rPr lang="it-IT" b="1" dirty="0">
                <a:solidFill>
                  <a:schemeClr val="tx1"/>
                </a:solidFill>
              </a:rPr>
              <a:t>oltre </a:t>
            </a:r>
            <a:r>
              <a:rPr lang="it-IT" b="1" dirty="0" smtClean="0">
                <a:solidFill>
                  <a:schemeClr val="tx1"/>
                </a:solidFill>
              </a:rPr>
              <a:t>il termine fissato nell’Avviso e 	non potrà essere considerata</a:t>
            </a:r>
            <a:r>
              <a:rPr lang="it-IT" b="1" dirty="0">
                <a:solidFill>
                  <a:schemeClr val="tx1"/>
                </a:solidFill>
              </a:rPr>
              <a:t>, ai fini </a:t>
            </a:r>
            <a:r>
              <a:rPr lang="it-IT" b="1" dirty="0" smtClean="0">
                <a:solidFill>
                  <a:schemeClr val="tx1"/>
                </a:solidFill>
              </a:rPr>
              <a:t>del rispetto </a:t>
            </a:r>
            <a:r>
              <a:rPr lang="it-IT" b="1" dirty="0">
                <a:solidFill>
                  <a:schemeClr val="tx1"/>
                </a:solidFill>
              </a:rPr>
              <a:t>del termine indicato, la data di </a:t>
            </a:r>
            <a:r>
              <a:rPr lang="it-IT" b="1" dirty="0" smtClean="0">
                <a:solidFill>
                  <a:schemeClr val="tx1"/>
                </a:solidFill>
              </a:rPr>
              <a:t>	spedizione </a:t>
            </a:r>
            <a:r>
              <a:rPr lang="it-IT" b="1" dirty="0">
                <a:solidFill>
                  <a:schemeClr val="tx1"/>
                </a:solidFill>
              </a:rPr>
              <a:t>della raccomandata </a:t>
            </a:r>
            <a:r>
              <a:rPr lang="it-IT" b="1" dirty="0" smtClean="0">
                <a:solidFill>
                  <a:schemeClr val="tx1"/>
                </a:solidFill>
              </a:rPr>
              <a:t>(Circolare MISE </a:t>
            </a:r>
            <a:r>
              <a:rPr lang="it-IT" b="1" dirty="0">
                <a:solidFill>
                  <a:schemeClr val="tx1"/>
                </a:solidFill>
              </a:rPr>
              <a:t>217427 del 16/11/2011).</a:t>
            </a:r>
          </a:p>
          <a:p>
            <a:pPr algn="just"/>
            <a:r>
              <a:rPr lang="it-IT" b="1" dirty="0">
                <a:solidFill>
                  <a:schemeClr val="tx1"/>
                </a:solidFill>
              </a:rPr>
              <a:t>ATTENZIONE: Il plico deve recare all’esterno – oltre a intestazione e indirizzo del mittente – la seguente dicitura:</a:t>
            </a:r>
          </a:p>
          <a:p>
            <a:pPr marL="0" indent="0" algn="just">
              <a:buNone/>
            </a:pPr>
            <a:r>
              <a:rPr lang="it-IT" b="1" dirty="0" smtClean="0">
                <a:solidFill>
                  <a:schemeClr val="tx1"/>
                </a:solidFill>
              </a:rPr>
              <a:t>	“COSTITUZIONE CONSIGLIO CAMERALE – </a:t>
            </a:r>
            <a:r>
              <a:rPr lang="it-IT" b="1" dirty="0">
                <a:solidFill>
                  <a:schemeClr val="tx1"/>
                </a:solidFill>
              </a:rPr>
              <a:t>SETTORE…( indicare il settore </a:t>
            </a:r>
            <a:r>
              <a:rPr lang="it-IT" b="1" dirty="0" smtClean="0">
                <a:solidFill>
                  <a:schemeClr val="tx1"/>
                </a:solidFill>
              </a:rPr>
              <a:t>).… – 	TERMINE gg/mm/anno.</a:t>
            </a:r>
            <a:endParaRPr lang="it-IT" b="1" dirty="0">
              <a:solidFill>
                <a:schemeClr val="tx1"/>
              </a:solidFill>
            </a:endParaRPr>
          </a:p>
          <a:p>
            <a:pPr algn="just"/>
            <a:r>
              <a:rPr lang="it-IT" b="1" dirty="0">
                <a:solidFill>
                  <a:schemeClr val="tx1"/>
                </a:solidFill>
              </a:rPr>
              <a:t>NON E’ CONSENTITO l’invio della documentazione tramite PEC (Circolare MISE 67049 del 16/3/2012)</a:t>
            </a:r>
            <a:endParaRPr lang="it-IT" b="1" dirty="0" smtClean="0">
              <a:solidFill>
                <a:schemeClr val="tx1"/>
              </a:solidFill>
            </a:endParaRPr>
          </a:p>
        </p:txBody>
      </p:sp>
      <p:sp>
        <p:nvSpPr>
          <p:cNvPr id="4" name="Segnaposto numero diapositiva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19370760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0"/>
            <a:ext cx="8911687" cy="1588168"/>
          </a:xfrm>
        </p:spPr>
        <p:txBody>
          <a:bodyPr>
            <a:noAutofit/>
          </a:bodyPr>
          <a:lstStyle/>
          <a:p>
            <a:r>
              <a:rPr lang="it-IT" dirty="0" smtClean="0"/>
              <a:t>ALLEGATO A AL D.M. N. 156/2011</a:t>
            </a:r>
            <a:r>
              <a:rPr lang="it-IT" sz="2800" dirty="0"/>
              <a:t/>
            </a:r>
            <a:br>
              <a:rPr lang="it-IT" sz="2800" dirty="0"/>
            </a:br>
            <a:r>
              <a:rPr lang="it-IT" sz="2800" dirty="0"/>
              <a:t>Informazioni sull’organizzazione imprenditoriale</a:t>
            </a:r>
            <a:br>
              <a:rPr lang="it-IT" sz="2800" dirty="0"/>
            </a:br>
            <a:r>
              <a:rPr lang="it-IT" sz="2800" dirty="0"/>
              <a:t>(da presentarsi in forma cartacea)</a:t>
            </a:r>
          </a:p>
        </p:txBody>
      </p:sp>
      <p:sp>
        <p:nvSpPr>
          <p:cNvPr id="3" name="Segnaposto contenuto 2"/>
          <p:cNvSpPr>
            <a:spLocks noGrp="1"/>
          </p:cNvSpPr>
          <p:nvPr>
            <p:ph idx="1"/>
          </p:nvPr>
        </p:nvSpPr>
        <p:spPr>
          <a:xfrm>
            <a:off x="2589211" y="1588168"/>
            <a:ext cx="9425209" cy="5161547"/>
          </a:xfrm>
        </p:spPr>
        <p:txBody>
          <a:bodyPr>
            <a:normAutofit/>
          </a:bodyPr>
          <a:lstStyle/>
          <a:p>
            <a:pPr algn="just"/>
            <a:r>
              <a:rPr lang="it-IT" dirty="0" smtClean="0">
                <a:latin typeface="TT58o00"/>
              </a:rPr>
              <a:t>1</a:t>
            </a:r>
            <a:r>
              <a:rPr lang="it-IT" dirty="0">
                <a:latin typeface="TT58o00"/>
              </a:rPr>
              <a:t>) informazioni documentate (allegare statuto) in merito alla </a:t>
            </a:r>
            <a:r>
              <a:rPr lang="it-IT" dirty="0">
                <a:latin typeface="TT5Eo00"/>
              </a:rPr>
              <a:t>natura e alle finalità </a:t>
            </a:r>
            <a:r>
              <a:rPr lang="it-IT" dirty="0">
                <a:latin typeface="TT58o00"/>
              </a:rPr>
              <a:t>di tutela e promozione degli interessi degli associati;</a:t>
            </a:r>
          </a:p>
          <a:p>
            <a:pPr algn="just"/>
            <a:r>
              <a:rPr lang="it-IT" dirty="0">
                <a:latin typeface="TT58o00"/>
              </a:rPr>
              <a:t>2) informazioni in merito ad </a:t>
            </a:r>
            <a:r>
              <a:rPr lang="it-IT" dirty="0">
                <a:latin typeface="TT5Eo00"/>
              </a:rPr>
              <a:t>ampiezza e diffusione </a:t>
            </a:r>
            <a:r>
              <a:rPr lang="it-IT" dirty="0">
                <a:latin typeface="TT58o00"/>
              </a:rPr>
              <a:t>delle strutture operative (allegare documentazione a supporto);</a:t>
            </a:r>
          </a:p>
          <a:p>
            <a:pPr algn="just"/>
            <a:r>
              <a:rPr lang="it-IT" dirty="0">
                <a:latin typeface="TT58o00"/>
              </a:rPr>
              <a:t>3) informazioni in merito ai </a:t>
            </a:r>
            <a:r>
              <a:rPr lang="it-IT" dirty="0">
                <a:latin typeface="TT5Eo00"/>
              </a:rPr>
              <a:t>servizi resi ed attività svolta </a:t>
            </a:r>
            <a:r>
              <a:rPr lang="it-IT" dirty="0">
                <a:latin typeface="TT58o00"/>
              </a:rPr>
              <a:t>nella circoscrizione (allegare documentazione a supporto);</a:t>
            </a:r>
          </a:p>
          <a:p>
            <a:pPr algn="just"/>
            <a:r>
              <a:rPr lang="it-IT" dirty="0">
                <a:latin typeface="TT58o00"/>
              </a:rPr>
              <a:t>4) il </a:t>
            </a:r>
            <a:r>
              <a:rPr lang="it-IT" dirty="0">
                <a:latin typeface="TT5Eo00"/>
              </a:rPr>
              <a:t>numero imprese iscritte al 31 dicembre 2014 </a:t>
            </a:r>
            <a:r>
              <a:rPr lang="it-IT" sz="2000" dirty="0">
                <a:latin typeface="TT72o00"/>
              </a:rPr>
              <a:t>purché nell’ultimo biennio abbiano pagato almeno una quota annuale di adesione</a:t>
            </a:r>
            <a:r>
              <a:rPr lang="it-IT" dirty="0">
                <a:latin typeface="TT58o00"/>
              </a:rPr>
              <a:t>;</a:t>
            </a:r>
          </a:p>
          <a:p>
            <a:pPr algn="just"/>
            <a:r>
              <a:rPr lang="it-IT" dirty="0">
                <a:latin typeface="TT58o00"/>
              </a:rPr>
              <a:t>5) solo per le società in forma cooperativa, il </a:t>
            </a:r>
            <a:r>
              <a:rPr lang="it-IT" dirty="0">
                <a:latin typeface="TT5Eo00"/>
              </a:rPr>
              <a:t>numero di soci </a:t>
            </a:r>
            <a:r>
              <a:rPr lang="it-IT" dirty="0">
                <a:latin typeface="TT58o00"/>
              </a:rPr>
              <a:t>delle società cooperative aderenti al 31 dicembre 2014;</a:t>
            </a:r>
          </a:p>
          <a:p>
            <a:pPr algn="just"/>
            <a:r>
              <a:rPr lang="it-IT" dirty="0">
                <a:latin typeface="TT58o00"/>
              </a:rPr>
              <a:t>6) il </a:t>
            </a:r>
            <a:r>
              <a:rPr lang="it-IT" dirty="0">
                <a:latin typeface="TT5Eo00"/>
              </a:rPr>
              <a:t>numero degli occupati </a:t>
            </a:r>
            <a:r>
              <a:rPr lang="it-IT" dirty="0">
                <a:latin typeface="TT58o00"/>
              </a:rPr>
              <a:t>nelle imprese al 31 dicembre 2014, distinti per categoria con indicazione della fonte da cui sono stati tratti;</a:t>
            </a:r>
          </a:p>
          <a:p>
            <a:pPr algn="just"/>
            <a:r>
              <a:rPr lang="it-IT" dirty="0">
                <a:latin typeface="TT58o00"/>
              </a:rPr>
              <a:t>7) l’</a:t>
            </a:r>
            <a:r>
              <a:rPr lang="it-IT" dirty="0">
                <a:latin typeface="TT5Eo00"/>
              </a:rPr>
              <a:t>attestazione </a:t>
            </a:r>
            <a:r>
              <a:rPr lang="it-IT" dirty="0">
                <a:latin typeface="TT58o00"/>
              </a:rPr>
              <a:t>che l’organizzazione opera da almeno tre anni nel territorio della circoscrizione oppure che è rappresentata nel CNEL.</a:t>
            </a:r>
            <a:endParaRPr lang="it-IT" dirty="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36105034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0"/>
            <a:ext cx="8911687" cy="854242"/>
          </a:xfrm>
        </p:spPr>
        <p:txBody>
          <a:bodyPr>
            <a:normAutofit fontScale="90000"/>
          </a:bodyPr>
          <a:lstStyle/>
          <a:p>
            <a:r>
              <a:rPr lang="it-IT" dirty="0">
                <a:latin typeface="TT5Eo00"/>
              </a:rPr>
              <a:t>NUMERO DI IMPRESE </a:t>
            </a:r>
            <a:br>
              <a:rPr lang="it-IT" dirty="0">
                <a:latin typeface="TT5Eo00"/>
              </a:rPr>
            </a:br>
            <a:endParaRPr lang="it-IT" dirty="0"/>
          </a:p>
        </p:txBody>
      </p:sp>
      <p:sp>
        <p:nvSpPr>
          <p:cNvPr id="3" name="Segnaposto contenuto 2"/>
          <p:cNvSpPr>
            <a:spLocks noGrp="1"/>
          </p:cNvSpPr>
          <p:nvPr>
            <p:ph idx="1"/>
          </p:nvPr>
        </p:nvSpPr>
        <p:spPr>
          <a:xfrm>
            <a:off x="2589212" y="1010653"/>
            <a:ext cx="9369550" cy="5847347"/>
          </a:xfrm>
        </p:spPr>
        <p:txBody>
          <a:bodyPr>
            <a:normAutofit/>
          </a:bodyPr>
          <a:lstStyle/>
          <a:p>
            <a:pPr algn="just"/>
            <a:r>
              <a:rPr lang="it-IT" sz="2200" dirty="0" smtClean="0">
                <a:latin typeface="TT58o00"/>
              </a:rPr>
              <a:t>Numero </a:t>
            </a:r>
            <a:r>
              <a:rPr lang="it-IT" sz="2200" dirty="0">
                <a:latin typeface="TT58o00"/>
              </a:rPr>
              <a:t>delle imprese indica il numero complessivo </a:t>
            </a:r>
            <a:r>
              <a:rPr lang="it-IT" sz="2200" dirty="0" smtClean="0">
                <a:latin typeface="TT58o00"/>
              </a:rPr>
              <a:t>delle imprese </a:t>
            </a:r>
            <a:r>
              <a:rPr lang="it-IT" sz="2200" dirty="0">
                <a:latin typeface="TT58o00"/>
              </a:rPr>
              <a:t>(sede legale), delle sedi secondarie e delle </a:t>
            </a:r>
            <a:r>
              <a:rPr lang="it-IT" sz="2200" dirty="0" smtClean="0">
                <a:latin typeface="TT58o00"/>
              </a:rPr>
              <a:t>unità locali </a:t>
            </a:r>
            <a:r>
              <a:rPr lang="it-IT" sz="2200" dirty="0">
                <a:latin typeface="TT58o00"/>
              </a:rPr>
              <a:t>operanti </a:t>
            </a:r>
            <a:r>
              <a:rPr lang="it-IT" sz="2200" dirty="0" smtClean="0">
                <a:latin typeface="TT58o00"/>
              </a:rPr>
              <a:t>nelle circoscrizioni territoriali delle tre Camere di Commercio, </a:t>
            </a:r>
            <a:r>
              <a:rPr lang="it-IT" sz="2200" dirty="0">
                <a:latin typeface="TT58o00"/>
              </a:rPr>
              <a:t>iscritte o annotate nel Registro </a:t>
            </a:r>
            <a:r>
              <a:rPr lang="it-IT" sz="2200" dirty="0" smtClean="0">
                <a:latin typeface="TT58o00"/>
              </a:rPr>
              <a:t>delle imprese/REA </a:t>
            </a:r>
            <a:r>
              <a:rPr lang="it-IT" sz="2200" dirty="0">
                <a:latin typeface="TT58o00"/>
              </a:rPr>
              <a:t>operanti nel settore per cui </a:t>
            </a:r>
            <a:r>
              <a:rPr lang="it-IT" sz="2200" dirty="0" smtClean="0">
                <a:latin typeface="TT58o00"/>
              </a:rPr>
              <a:t>l’organizzazione si candida</a:t>
            </a:r>
            <a:endParaRPr lang="it-IT" sz="2200" dirty="0">
              <a:latin typeface="TT58o00"/>
            </a:endParaRPr>
          </a:p>
          <a:p>
            <a:pPr marL="0" indent="0" algn="just">
              <a:buNone/>
            </a:pPr>
            <a:endParaRPr lang="it-IT" sz="2200" dirty="0" smtClean="0">
              <a:latin typeface="TT5Eo00"/>
            </a:endParaRPr>
          </a:p>
          <a:p>
            <a:pPr marL="0" indent="0" algn="just">
              <a:buNone/>
            </a:pPr>
            <a:r>
              <a:rPr lang="it-IT" sz="3200" dirty="0" smtClean="0">
                <a:latin typeface="TT5Eo00"/>
              </a:rPr>
              <a:t>NUMERO </a:t>
            </a:r>
            <a:r>
              <a:rPr lang="it-IT" sz="3200" dirty="0">
                <a:latin typeface="TT5Eo00"/>
              </a:rPr>
              <a:t>SOCI COOPERATIVE </a:t>
            </a:r>
            <a:endParaRPr lang="it-IT" sz="3200" dirty="0" smtClean="0">
              <a:latin typeface="TT5Eo00"/>
            </a:endParaRPr>
          </a:p>
          <a:p>
            <a:pPr marL="0" indent="0" algn="just">
              <a:buNone/>
            </a:pPr>
            <a:endParaRPr lang="it-IT" dirty="0" smtClean="0">
              <a:latin typeface="TT58o00"/>
            </a:endParaRPr>
          </a:p>
          <a:p>
            <a:pPr algn="just"/>
            <a:r>
              <a:rPr lang="it-IT" sz="2200" dirty="0" smtClean="0">
                <a:latin typeface="TT58o00"/>
              </a:rPr>
              <a:t>Per </a:t>
            </a:r>
            <a:r>
              <a:rPr lang="it-IT" sz="2200" dirty="0">
                <a:latin typeface="TT58o00"/>
              </a:rPr>
              <a:t>il settore delle società in forma cooperativa deve essere </a:t>
            </a:r>
            <a:r>
              <a:rPr lang="it-IT" sz="2200" dirty="0" smtClean="0">
                <a:latin typeface="TT58o00"/>
              </a:rPr>
              <a:t>indicato anche </a:t>
            </a:r>
            <a:r>
              <a:rPr lang="it-IT" sz="2200" dirty="0">
                <a:latin typeface="TT58o00"/>
              </a:rPr>
              <a:t>il numero dei soci delle cooperative aderenti alla data del </a:t>
            </a:r>
            <a:r>
              <a:rPr lang="it-IT" sz="2200" dirty="0" smtClean="0">
                <a:latin typeface="TT58o00"/>
              </a:rPr>
              <a:t>31 dicembre </a:t>
            </a:r>
            <a:r>
              <a:rPr lang="it-IT" sz="2200" dirty="0">
                <a:latin typeface="TT58o00"/>
              </a:rPr>
              <a:t>2014 (a parità di indice di rappresentatività, </a:t>
            </a:r>
            <a:r>
              <a:rPr lang="it-IT" sz="2200" dirty="0" smtClean="0">
                <a:latin typeface="TT58o00"/>
              </a:rPr>
              <a:t>l’autonoma rappresentanza </a:t>
            </a:r>
            <a:r>
              <a:rPr lang="it-IT" sz="2200" dirty="0">
                <a:latin typeface="TT58o00"/>
              </a:rPr>
              <a:t>è assicurata all’organizzazione che presenta il </a:t>
            </a:r>
            <a:r>
              <a:rPr lang="it-IT" sz="2200" dirty="0" smtClean="0">
                <a:latin typeface="TT58o00"/>
              </a:rPr>
              <a:t>più elevato </a:t>
            </a:r>
            <a:r>
              <a:rPr lang="it-IT" sz="2200" dirty="0">
                <a:latin typeface="TT58o00"/>
              </a:rPr>
              <a:t>numero di soci).</a:t>
            </a:r>
          </a:p>
          <a:p>
            <a:endParaRPr lang="it-IT" dirty="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68528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0"/>
            <a:ext cx="8911687" cy="770021"/>
          </a:xfrm>
        </p:spPr>
        <p:txBody>
          <a:bodyPr/>
          <a:lstStyle/>
          <a:p>
            <a:r>
              <a:rPr lang="it-IT" dirty="0">
                <a:latin typeface="TT72o00"/>
              </a:rPr>
              <a:t>NUMERO DI OCCUPATI</a:t>
            </a:r>
            <a:endParaRPr lang="it-IT" dirty="0"/>
          </a:p>
        </p:txBody>
      </p:sp>
      <p:sp>
        <p:nvSpPr>
          <p:cNvPr id="3" name="Segnaposto contenuto 2"/>
          <p:cNvSpPr>
            <a:spLocks noGrp="1"/>
          </p:cNvSpPr>
          <p:nvPr>
            <p:ph idx="1"/>
          </p:nvPr>
        </p:nvSpPr>
        <p:spPr>
          <a:xfrm>
            <a:off x="2589212" y="601579"/>
            <a:ext cx="8915400" cy="5967663"/>
          </a:xfrm>
        </p:spPr>
        <p:txBody>
          <a:bodyPr>
            <a:normAutofit fontScale="92500" lnSpcReduction="20000"/>
          </a:bodyPr>
          <a:lstStyle/>
          <a:p>
            <a:pPr algn="just"/>
            <a:r>
              <a:rPr lang="it-IT" b="1" dirty="0" smtClean="0">
                <a:latin typeface="+mj-lt"/>
              </a:rPr>
              <a:t>Per </a:t>
            </a:r>
            <a:r>
              <a:rPr lang="it-IT" b="1" dirty="0">
                <a:latin typeface="+mj-lt"/>
              </a:rPr>
              <a:t>il numero di occupati si intende il numero complessivo degli occupati nelle imprese associate all’organizzazione. </a:t>
            </a:r>
            <a:r>
              <a:rPr lang="nn-NO" b="1" dirty="0">
                <a:latin typeface="+mj-lt"/>
              </a:rPr>
              <a:t>(art. 1 c. 1 lett. g D.M. 156/2011) </a:t>
            </a:r>
          </a:p>
          <a:p>
            <a:pPr algn="just"/>
            <a:r>
              <a:rPr lang="it-IT" b="1" dirty="0">
                <a:latin typeface="+mj-lt"/>
              </a:rPr>
              <a:t>Per occupati si intendono (e vanno indicati distintamente): </a:t>
            </a:r>
            <a:endParaRPr lang="it-IT" b="1" dirty="0" smtClean="0">
              <a:latin typeface="+mj-lt"/>
            </a:endParaRPr>
          </a:p>
          <a:p>
            <a:pPr marL="0" indent="0" algn="just">
              <a:buNone/>
            </a:pPr>
            <a:r>
              <a:rPr lang="it-IT" b="1" dirty="0" smtClean="0">
                <a:latin typeface="+mj-lt"/>
              </a:rPr>
              <a:t>	- </a:t>
            </a:r>
            <a:r>
              <a:rPr lang="it-IT" b="1" dirty="0">
                <a:latin typeface="+mj-lt"/>
              </a:rPr>
              <a:t>titolari, soci e amministratori d’impresa prestatori d’opera</a:t>
            </a:r>
          </a:p>
          <a:p>
            <a:pPr marL="0" indent="0" algn="just">
              <a:buNone/>
            </a:pPr>
            <a:r>
              <a:rPr lang="it-IT" b="1" dirty="0" smtClean="0">
                <a:latin typeface="+mj-lt"/>
              </a:rPr>
              <a:t>	- </a:t>
            </a:r>
            <a:r>
              <a:rPr lang="it-IT" b="1" dirty="0">
                <a:latin typeface="+mj-lt"/>
              </a:rPr>
              <a:t>familiari, </a:t>
            </a:r>
            <a:r>
              <a:rPr lang="it-IT" b="1" dirty="0" smtClean="0">
                <a:latin typeface="+mj-lt"/>
              </a:rPr>
              <a:t>coadiuvanti</a:t>
            </a:r>
          </a:p>
          <a:p>
            <a:pPr marL="0" indent="0" algn="just">
              <a:buNone/>
            </a:pPr>
            <a:r>
              <a:rPr lang="it-IT" b="1" dirty="0" smtClean="0">
                <a:latin typeface="+mj-lt"/>
              </a:rPr>
              <a:t>	- </a:t>
            </a:r>
            <a:r>
              <a:rPr lang="it-IT" b="1" dirty="0">
                <a:latin typeface="+mj-lt"/>
              </a:rPr>
              <a:t>dipendenti</a:t>
            </a:r>
          </a:p>
          <a:p>
            <a:pPr algn="just"/>
            <a:r>
              <a:rPr lang="it-IT" b="1" dirty="0">
                <a:latin typeface="+mj-lt"/>
              </a:rPr>
              <a:t>Tra i dipendenti sono da ricomprendere i lavoratori dipendenti anche se responsabili della gestione di imprese:</a:t>
            </a:r>
          </a:p>
          <a:p>
            <a:pPr marL="0" indent="0" algn="just">
              <a:buNone/>
            </a:pPr>
            <a:r>
              <a:rPr lang="it-IT" b="1" dirty="0" smtClean="0">
                <a:latin typeface="+mj-lt"/>
              </a:rPr>
              <a:t>	- </a:t>
            </a:r>
            <a:r>
              <a:rPr lang="it-IT" b="1" dirty="0">
                <a:latin typeface="+mj-lt"/>
              </a:rPr>
              <a:t>dirigenti, quadri, impiegati, operai a tempo pieno, apprendisti, lavoratori a domicilio, lavoratori </a:t>
            </a:r>
            <a:r>
              <a:rPr lang="it-IT" b="1" dirty="0" smtClean="0">
                <a:latin typeface="+mj-lt"/>
              </a:rPr>
              <a:t>	stagionali</a:t>
            </a:r>
            <a:r>
              <a:rPr lang="it-IT" b="1" dirty="0">
                <a:latin typeface="+mj-lt"/>
              </a:rPr>
              <a:t>, </a:t>
            </a:r>
            <a:r>
              <a:rPr lang="it-IT" b="1" dirty="0" smtClean="0">
                <a:latin typeface="+mj-lt"/>
              </a:rPr>
              <a:t>	lavoratori con </a:t>
            </a:r>
            <a:r>
              <a:rPr lang="it-IT" b="1" dirty="0">
                <a:latin typeface="+mj-lt"/>
              </a:rPr>
              <a:t>contratto di formazione e </a:t>
            </a:r>
            <a:r>
              <a:rPr lang="it-IT" b="1" dirty="0" smtClean="0">
                <a:latin typeface="+mj-lt"/>
              </a:rPr>
              <a:t>lavoro</a:t>
            </a:r>
            <a:r>
              <a:rPr lang="it-IT" b="1" dirty="0">
                <a:latin typeface="+mj-lt"/>
              </a:rPr>
              <a:t>, lavoratori con contratto a termine, </a:t>
            </a:r>
            <a:r>
              <a:rPr lang="it-IT" b="1" dirty="0" smtClean="0">
                <a:latin typeface="+mj-lt"/>
              </a:rPr>
              <a:t>	lavoratori </a:t>
            </a:r>
            <a:r>
              <a:rPr lang="it-IT" b="1" dirty="0">
                <a:latin typeface="+mj-lt"/>
              </a:rPr>
              <a:t>in Cassa </a:t>
            </a:r>
            <a:r>
              <a:rPr lang="it-IT" b="1" dirty="0" smtClean="0">
                <a:latin typeface="+mj-lt"/>
              </a:rPr>
              <a:t>integrazione</a:t>
            </a:r>
            <a:r>
              <a:rPr lang="it-IT" b="1" dirty="0">
                <a:latin typeface="+mj-lt"/>
              </a:rPr>
              <a:t>, soci di cooperativa iscritti a libro paga, associati </a:t>
            </a:r>
            <a:r>
              <a:rPr lang="it-IT" b="1" dirty="0" smtClean="0">
                <a:latin typeface="+mj-lt"/>
              </a:rPr>
              <a:t>in partecipazione </a:t>
            </a:r>
            <a:r>
              <a:rPr lang="it-IT" b="1" dirty="0">
                <a:latin typeface="+mj-lt"/>
              </a:rPr>
              <a:t>il cui </a:t>
            </a:r>
            <a:r>
              <a:rPr lang="it-IT" b="1" dirty="0" smtClean="0">
                <a:latin typeface="+mj-lt"/>
              </a:rPr>
              <a:t>apporto </a:t>
            </a:r>
            <a:r>
              <a:rPr lang="it-IT" b="1" dirty="0">
                <a:latin typeface="+mj-lt"/>
              </a:rPr>
              <a:t>consiste in una </a:t>
            </a:r>
            <a:r>
              <a:rPr lang="it-IT" b="1" dirty="0" smtClean="0">
                <a:latin typeface="+mj-lt"/>
              </a:rPr>
              <a:t>prestazione </a:t>
            </a:r>
            <a:r>
              <a:rPr lang="it-IT" b="1" dirty="0">
                <a:latin typeface="+mj-lt"/>
              </a:rPr>
              <a:t>lavorativa, </a:t>
            </a:r>
            <a:r>
              <a:rPr lang="it-IT" b="1" dirty="0" smtClean="0">
                <a:latin typeface="+mj-lt"/>
              </a:rPr>
              <a:t>studenti che 	contribuiscono formalmente </a:t>
            </a:r>
            <a:r>
              <a:rPr lang="it-IT" b="1" dirty="0">
                <a:latin typeface="+mj-lt"/>
              </a:rPr>
              <a:t>al processo produttivi in cambio di </a:t>
            </a:r>
            <a:r>
              <a:rPr lang="it-IT" b="1" dirty="0" smtClean="0">
                <a:latin typeface="+mj-lt"/>
              </a:rPr>
              <a:t>una remunerazione e/o formazione.</a:t>
            </a:r>
            <a:endParaRPr lang="it-IT" b="1" dirty="0">
              <a:latin typeface="+mj-lt"/>
            </a:endParaRPr>
          </a:p>
          <a:p>
            <a:pPr algn="just"/>
            <a:r>
              <a:rPr lang="it-IT" b="1" dirty="0">
                <a:latin typeface="+mj-lt"/>
              </a:rPr>
              <a:t>Tra i dipendenti sono da escludere:</a:t>
            </a:r>
          </a:p>
          <a:p>
            <a:pPr marL="0" indent="0" algn="just">
              <a:buNone/>
            </a:pPr>
            <a:r>
              <a:rPr lang="it-IT" b="1" dirty="0" smtClean="0">
                <a:latin typeface="+mj-lt"/>
              </a:rPr>
              <a:t>	soggetti </a:t>
            </a:r>
            <a:r>
              <a:rPr lang="it-IT" b="1" dirty="0">
                <a:latin typeface="+mj-lt"/>
              </a:rPr>
              <a:t>con contratto di collaborazione coordinata e continuativa (co.co.co), lavoratori interinali, soci </a:t>
            </a:r>
            <a:r>
              <a:rPr lang="it-IT" b="1" dirty="0" smtClean="0">
                <a:latin typeface="+mj-lt"/>
              </a:rPr>
              <a:t>e membri 	del </a:t>
            </a:r>
            <a:r>
              <a:rPr lang="it-IT" b="1" dirty="0">
                <a:latin typeface="+mj-lt"/>
              </a:rPr>
              <a:t>Consiglio di amministrazione remunerati con fattura, volontari. Le persone occupate vanno calcolate in </a:t>
            </a:r>
            <a:r>
              <a:rPr lang="it-IT" b="1" dirty="0" smtClean="0">
                <a:latin typeface="+mj-lt"/>
              </a:rPr>
              <a:t>	termini </a:t>
            </a:r>
            <a:r>
              <a:rPr lang="it-IT" b="1" dirty="0">
                <a:latin typeface="+mj-lt"/>
              </a:rPr>
              <a:t>di media annua, </a:t>
            </a:r>
            <a:r>
              <a:rPr lang="it-IT" b="1" dirty="0" smtClean="0">
                <a:latin typeface="+mj-lt"/>
              </a:rPr>
              <a:t>con  riferimento </a:t>
            </a:r>
            <a:r>
              <a:rPr lang="it-IT" b="1" dirty="0">
                <a:latin typeface="+mj-lt"/>
              </a:rPr>
              <a:t>all’anno 2014</a:t>
            </a:r>
            <a:r>
              <a:rPr lang="it-IT" b="1" dirty="0" smtClean="0">
                <a:latin typeface="+mj-lt"/>
              </a:rPr>
              <a:t>, pertanto</a:t>
            </a:r>
            <a:r>
              <a:rPr lang="it-IT" b="1" dirty="0">
                <a:latin typeface="+mj-lt"/>
              </a:rPr>
              <a:t>: un singolo dipendente stagionale o con </a:t>
            </a:r>
            <a:r>
              <a:rPr lang="it-IT" b="1" dirty="0" smtClean="0">
                <a:latin typeface="+mj-lt"/>
              </a:rPr>
              <a:t>	contratto </a:t>
            </a:r>
            <a:r>
              <a:rPr lang="it-IT" b="1" dirty="0">
                <a:latin typeface="+mj-lt"/>
              </a:rPr>
              <a:t>part time non può essere indicato come unità di lavoro intera; per </a:t>
            </a:r>
            <a:r>
              <a:rPr lang="it-IT" b="1" dirty="0" smtClean="0">
                <a:latin typeface="+mj-lt"/>
              </a:rPr>
              <a:t>i dipendenti </a:t>
            </a:r>
            <a:r>
              <a:rPr lang="it-IT" b="1" dirty="0">
                <a:latin typeface="+mj-lt"/>
              </a:rPr>
              <a:t>stagionali le frazioni di </a:t>
            </a:r>
            <a:r>
              <a:rPr lang="it-IT" b="1" dirty="0" smtClean="0">
                <a:latin typeface="+mj-lt"/>
              </a:rPr>
              <a:t>	lavoro </a:t>
            </a:r>
            <a:r>
              <a:rPr lang="it-IT" b="1" dirty="0">
                <a:latin typeface="+mj-lt"/>
              </a:rPr>
              <a:t>sono ricavate dividendo i giorni/mesi lavorativi prestati per il totale dei </a:t>
            </a:r>
            <a:r>
              <a:rPr lang="it-IT" b="1" dirty="0" smtClean="0">
                <a:latin typeface="+mj-lt"/>
              </a:rPr>
              <a:t>giorni/mesi nell’anno</a:t>
            </a:r>
            <a:r>
              <a:rPr lang="it-IT" b="1" dirty="0">
                <a:latin typeface="+mj-lt"/>
              </a:rPr>
              <a:t>.</a:t>
            </a:r>
          </a:p>
        </p:txBody>
      </p:sp>
      <p:sp>
        <p:nvSpPr>
          <p:cNvPr id="4" name="Segnaposto numero diapositiva 3"/>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41901441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0"/>
            <a:ext cx="8911687" cy="1275347"/>
          </a:xfrm>
        </p:spPr>
        <p:txBody>
          <a:bodyPr>
            <a:normAutofit/>
          </a:bodyPr>
          <a:lstStyle/>
          <a:p>
            <a:pPr lvl="0">
              <a:spcBef>
                <a:spcPts val="1000"/>
              </a:spcBef>
              <a:buClr>
                <a:srgbClr val="A53010"/>
              </a:buClr>
            </a:pPr>
            <a:r>
              <a:rPr lang="it-IT" dirty="0" smtClean="0"/>
              <a:t>ALLEGATO B al DM n.156/2011</a:t>
            </a:r>
            <a:r>
              <a:rPr lang="it-IT" dirty="0"/>
              <a:t/>
            </a:r>
            <a:br>
              <a:rPr lang="it-IT" dirty="0"/>
            </a:br>
            <a:r>
              <a:rPr lang="it-IT" sz="2800" dirty="0" smtClean="0">
                <a:solidFill>
                  <a:srgbClr val="000000"/>
                </a:solidFill>
                <a:latin typeface="TT5Co00"/>
                <a:ea typeface="+mn-ea"/>
                <a:cs typeface="+mn-cs"/>
              </a:rPr>
              <a:t>ELENCO DELLE IMPRESE ASSOCIATE</a:t>
            </a:r>
            <a:endParaRPr lang="it-IT" sz="2800" dirty="0">
              <a:solidFill>
                <a:srgbClr val="000000"/>
              </a:solidFill>
              <a:latin typeface="TT5Co00"/>
              <a:ea typeface="+mn-ea"/>
              <a:cs typeface="+mn-cs"/>
            </a:endParaRPr>
          </a:p>
        </p:txBody>
      </p:sp>
      <p:sp>
        <p:nvSpPr>
          <p:cNvPr id="3" name="Segnaposto contenuto 2"/>
          <p:cNvSpPr>
            <a:spLocks noGrp="1"/>
          </p:cNvSpPr>
          <p:nvPr>
            <p:ph idx="1"/>
          </p:nvPr>
        </p:nvSpPr>
        <p:spPr>
          <a:xfrm>
            <a:off x="2577179" y="1070812"/>
            <a:ext cx="9057357" cy="5787188"/>
          </a:xfrm>
        </p:spPr>
        <p:txBody>
          <a:bodyPr>
            <a:noAutofit/>
          </a:bodyPr>
          <a:lstStyle/>
          <a:p>
            <a:pPr algn="just"/>
            <a:r>
              <a:rPr lang="it-IT" sz="1450" b="1" dirty="0" smtClean="0">
                <a:solidFill>
                  <a:srgbClr val="000000"/>
                </a:solidFill>
                <a:latin typeface="+mj-lt"/>
              </a:rPr>
              <a:t>L’Allegato </a:t>
            </a:r>
            <a:r>
              <a:rPr lang="it-IT" sz="1450" b="1" dirty="0">
                <a:solidFill>
                  <a:srgbClr val="000000"/>
                </a:solidFill>
                <a:latin typeface="+mj-lt"/>
              </a:rPr>
              <a:t>B deve contenere l’elenco delle imprese associate al 31 dicembre 2014 e deve essere presentato sotto forma di </a:t>
            </a:r>
            <a:r>
              <a:rPr lang="it-IT" sz="1450" b="1" dirty="0" smtClean="0">
                <a:solidFill>
                  <a:srgbClr val="000000"/>
                </a:solidFill>
                <a:latin typeface="+mj-lt"/>
              </a:rPr>
              <a:t>:</a:t>
            </a:r>
          </a:p>
          <a:p>
            <a:pPr marL="0" indent="0" algn="just">
              <a:buNone/>
            </a:pPr>
            <a:r>
              <a:rPr lang="it-IT" sz="1450" b="1" dirty="0">
                <a:solidFill>
                  <a:srgbClr val="000000"/>
                </a:solidFill>
                <a:latin typeface="+mj-lt"/>
              </a:rPr>
              <a:t> </a:t>
            </a:r>
            <a:r>
              <a:rPr lang="it-IT" sz="1450" b="1" dirty="0" smtClean="0">
                <a:solidFill>
                  <a:srgbClr val="000000"/>
                </a:solidFill>
                <a:latin typeface="+mj-lt"/>
              </a:rPr>
              <a:t>      DICHIARAZIONE SOSTITUTIVA DI ATTO DI NOTORIETÀ SOTTOSCRITTA DAL LEGALE RAPPRESENTANTE </a:t>
            </a:r>
          </a:p>
          <a:p>
            <a:pPr marL="0" indent="0">
              <a:buNone/>
            </a:pPr>
            <a:r>
              <a:rPr lang="it-IT" sz="1450" b="1" dirty="0">
                <a:solidFill>
                  <a:srgbClr val="000000"/>
                </a:solidFill>
                <a:latin typeface="+mj-lt"/>
              </a:rPr>
              <a:t>	</a:t>
            </a:r>
            <a:r>
              <a:rPr lang="it-IT" sz="1450" b="1" dirty="0" smtClean="0">
                <a:solidFill>
                  <a:srgbClr val="000000"/>
                </a:solidFill>
                <a:latin typeface="+mj-lt"/>
              </a:rPr>
              <a:t> - fornire, SU SUPPORTO DIGITALE NON RISCRIVIBILE (CD-ROM, DVD-ROM) il file elenco di tutte le imprese associate in formato foglio elettronico (.</a:t>
            </a:r>
            <a:r>
              <a:rPr lang="it-IT" sz="1450" b="1" dirty="0" err="1" smtClean="0">
                <a:solidFill>
                  <a:srgbClr val="000000"/>
                </a:solidFill>
                <a:latin typeface="+mj-lt"/>
              </a:rPr>
              <a:t>xls</a:t>
            </a:r>
            <a:r>
              <a:rPr lang="it-IT" sz="1450" b="1" dirty="0" smtClean="0">
                <a:solidFill>
                  <a:srgbClr val="000000"/>
                </a:solidFill>
                <a:latin typeface="+mj-lt"/>
              </a:rPr>
              <a:t>) e in formato PDF/A (.pdf), in duplice copia (2 CD-ROM o 2DVD-ROM contenenti gli stessi </a:t>
            </a:r>
            <a:r>
              <a:rPr lang="it-IT" sz="1450" b="1" dirty="0" err="1" smtClean="0">
                <a:solidFill>
                  <a:srgbClr val="000000"/>
                </a:solidFill>
                <a:latin typeface="+mj-lt"/>
              </a:rPr>
              <a:t>files</a:t>
            </a:r>
            <a:r>
              <a:rPr lang="it-IT" sz="1450" b="1" dirty="0" smtClean="0">
                <a:solidFill>
                  <a:srgbClr val="000000"/>
                </a:solidFill>
                <a:latin typeface="+mj-lt"/>
              </a:rPr>
              <a:t>). </a:t>
            </a:r>
          </a:p>
          <a:p>
            <a:pPr marL="0" indent="0" algn="just">
              <a:buNone/>
            </a:pPr>
            <a:r>
              <a:rPr lang="it-IT" sz="1450" b="1" dirty="0" smtClean="0">
                <a:solidFill>
                  <a:srgbClr val="000000"/>
                </a:solidFill>
                <a:latin typeface="+mj-lt"/>
              </a:rPr>
              <a:t>	</a:t>
            </a:r>
            <a:r>
              <a:rPr lang="it-IT" sz="1450" b="1" dirty="0" smtClean="0">
                <a:solidFill>
                  <a:srgbClr val="FF0000"/>
                </a:solidFill>
                <a:latin typeface="+mj-lt"/>
              </a:rPr>
              <a:t>Gli elenchi sono presentati secondo la seguente modalità:</a:t>
            </a:r>
          </a:p>
          <a:p>
            <a:pPr marL="0" indent="0" algn="just">
              <a:buNone/>
            </a:pPr>
            <a:r>
              <a:rPr lang="it-IT" sz="1450" b="1" dirty="0" smtClean="0">
                <a:solidFill>
                  <a:srgbClr val="FF0000"/>
                </a:solidFill>
                <a:latin typeface="+mj-lt"/>
              </a:rPr>
              <a:t>	- I </a:t>
            </a:r>
            <a:r>
              <a:rPr lang="it-IT" sz="1450" b="1" dirty="0">
                <a:solidFill>
                  <a:srgbClr val="FF0000"/>
                </a:solidFill>
                <a:latin typeface="+mj-lt"/>
              </a:rPr>
              <a:t>supporti digitali non riscrivibili sono consegnati/trasmessi in busta chiusa sigillata recante </a:t>
            </a:r>
            <a:r>
              <a:rPr lang="it-IT" sz="1450" b="1" dirty="0" smtClean="0">
                <a:solidFill>
                  <a:srgbClr val="FF0000"/>
                </a:solidFill>
                <a:latin typeface="+mj-lt"/>
              </a:rPr>
              <a:t>	la </a:t>
            </a:r>
          </a:p>
          <a:p>
            <a:pPr marL="0" indent="0" algn="just">
              <a:buNone/>
            </a:pPr>
            <a:r>
              <a:rPr lang="it-IT" sz="1450" b="1" dirty="0">
                <a:solidFill>
                  <a:srgbClr val="FF0000"/>
                </a:solidFill>
                <a:latin typeface="+mj-lt"/>
              </a:rPr>
              <a:t> </a:t>
            </a:r>
            <a:r>
              <a:rPr lang="it-IT" sz="1450" b="1" dirty="0" smtClean="0">
                <a:solidFill>
                  <a:srgbClr val="FF0000"/>
                </a:solidFill>
                <a:latin typeface="+mj-lt"/>
              </a:rPr>
              <a:t>        dicitura </a:t>
            </a:r>
            <a:r>
              <a:rPr lang="it-IT" sz="1450" b="1" dirty="0">
                <a:solidFill>
                  <a:srgbClr val="FF0000"/>
                </a:solidFill>
                <a:latin typeface="+mj-lt"/>
              </a:rPr>
              <a:t>“allegato B”.</a:t>
            </a:r>
          </a:p>
          <a:p>
            <a:pPr marL="457200" lvl="1" indent="0" algn="just">
              <a:buNone/>
            </a:pPr>
            <a:r>
              <a:rPr lang="it-IT" sz="1450" b="1" dirty="0">
                <a:solidFill>
                  <a:srgbClr val="FF0000"/>
                </a:solidFill>
                <a:latin typeface="+mj-lt"/>
              </a:rPr>
              <a:t>Tutti i file contenuti nei due supporti devono essere firmati digitalmente </a:t>
            </a:r>
            <a:r>
              <a:rPr lang="it-IT" sz="1450" b="1" dirty="0" smtClean="0">
                <a:solidFill>
                  <a:srgbClr val="FF0000"/>
                </a:solidFill>
                <a:latin typeface="+mj-lt"/>
              </a:rPr>
              <a:t>e consegnati/trasmessi </a:t>
            </a:r>
            <a:r>
              <a:rPr lang="it-IT" sz="1450" b="1" dirty="0">
                <a:solidFill>
                  <a:srgbClr val="FF0000"/>
                </a:solidFill>
                <a:latin typeface="+mj-lt"/>
              </a:rPr>
              <a:t>previa crittografia dei file con tecnica asimmetrica utilizzando una chiave pubblica indicata dalla Camera di Commercio e resa nota tramite pubblicazione sul sito internet istituzionale. Tutti i file contenuti nei supporti devono essere prima firmati digitalmente e poi crittografati</a:t>
            </a:r>
          </a:p>
          <a:p>
            <a:pPr marL="457200" lvl="1" indent="0" algn="just">
              <a:buNone/>
            </a:pPr>
            <a:r>
              <a:rPr lang="it-IT" sz="1450" b="1" dirty="0" smtClean="0">
                <a:solidFill>
                  <a:srgbClr val="FF0000"/>
                </a:solidFill>
                <a:latin typeface="+mj-lt"/>
              </a:rPr>
              <a:t>Per </a:t>
            </a:r>
            <a:r>
              <a:rPr lang="it-IT" sz="1450" b="1" dirty="0">
                <a:solidFill>
                  <a:srgbClr val="FF0000"/>
                </a:solidFill>
                <a:latin typeface="+mj-lt"/>
              </a:rPr>
              <a:t>la crittografia sono fornite istruzioni dettagliate sul sito camerale .</a:t>
            </a:r>
          </a:p>
        </p:txBody>
      </p:sp>
      <p:sp>
        <p:nvSpPr>
          <p:cNvPr id="4" name="Segnaposto numero diapositiva 3"/>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2894009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0"/>
            <a:ext cx="8911687" cy="787782"/>
          </a:xfrm>
        </p:spPr>
        <p:txBody>
          <a:bodyPr>
            <a:normAutofit/>
          </a:bodyPr>
          <a:lstStyle/>
          <a:p>
            <a:r>
              <a:rPr lang="it-IT" sz="3100" dirty="0" smtClean="0"/>
              <a:t>NORMATIVA DI RIFERIMENTO</a:t>
            </a:r>
            <a:endParaRPr lang="it-IT" sz="3100" dirty="0"/>
          </a:p>
        </p:txBody>
      </p:sp>
      <p:sp>
        <p:nvSpPr>
          <p:cNvPr id="3" name="Segnaposto contenuto 2"/>
          <p:cNvSpPr>
            <a:spLocks noGrp="1"/>
          </p:cNvSpPr>
          <p:nvPr>
            <p:ph idx="1"/>
          </p:nvPr>
        </p:nvSpPr>
        <p:spPr>
          <a:xfrm>
            <a:off x="2589211" y="541422"/>
            <a:ext cx="9194621" cy="6316578"/>
          </a:xfrm>
        </p:spPr>
        <p:txBody>
          <a:bodyPr>
            <a:normAutofit fontScale="85000" lnSpcReduction="10000"/>
          </a:bodyPr>
          <a:lstStyle/>
          <a:p>
            <a:pPr algn="just"/>
            <a:r>
              <a:rPr lang="it-IT" b="1" dirty="0" smtClean="0">
                <a:latin typeface="TT58o00"/>
              </a:rPr>
              <a:t>Legge </a:t>
            </a:r>
            <a:r>
              <a:rPr lang="it-IT" b="1" dirty="0">
                <a:latin typeface="TT58o00"/>
              </a:rPr>
              <a:t>n. 580/1993 “Riordinamento delle Camere di Commercio, industria, artigianato e agricoltura”, come modificata dal </a:t>
            </a:r>
            <a:r>
              <a:rPr lang="it-IT" sz="1600" b="1" dirty="0">
                <a:latin typeface="TT59o00"/>
              </a:rPr>
              <a:t>d.lgs. n. 23/2010.</a:t>
            </a:r>
          </a:p>
          <a:p>
            <a:pPr algn="just"/>
            <a:r>
              <a:rPr lang="it-IT" b="1" dirty="0" smtClean="0">
                <a:latin typeface="TT58o00"/>
              </a:rPr>
              <a:t>D.lgs</a:t>
            </a:r>
            <a:r>
              <a:rPr lang="it-IT" b="1" dirty="0">
                <a:latin typeface="TT58o00"/>
              </a:rPr>
              <a:t>. n . 23/2010 “Riforma dell’ordinamento relativo alle camere di commercio, industria, artigianato e agricoltura, in attuazione </a:t>
            </a:r>
            <a:r>
              <a:rPr lang="it-IT" b="1" dirty="0" smtClean="0">
                <a:latin typeface="TT58o00"/>
              </a:rPr>
              <a:t>dell’articolo 53 </a:t>
            </a:r>
            <a:r>
              <a:rPr lang="it-IT" b="1" dirty="0">
                <a:latin typeface="TT58o00"/>
              </a:rPr>
              <a:t>della </a:t>
            </a:r>
            <a:r>
              <a:rPr lang="it-IT" b="1" dirty="0" smtClean="0">
                <a:latin typeface="TT58o00"/>
              </a:rPr>
              <a:t>  legge </a:t>
            </a:r>
            <a:r>
              <a:rPr lang="it-IT" b="1" dirty="0">
                <a:latin typeface="TT58o00"/>
              </a:rPr>
              <a:t>23 luglio 2009, n. 99”.</a:t>
            </a:r>
          </a:p>
          <a:p>
            <a:pPr algn="just"/>
            <a:r>
              <a:rPr lang="it-IT" b="1" dirty="0" smtClean="0">
                <a:latin typeface="TT58o00"/>
              </a:rPr>
              <a:t>L.R</a:t>
            </a:r>
            <a:r>
              <a:rPr lang="it-IT" b="1" dirty="0">
                <a:latin typeface="TT58o00"/>
              </a:rPr>
              <a:t>. n. 29/1995, come modificata dalla L.R. n. 4/2010;</a:t>
            </a:r>
          </a:p>
          <a:p>
            <a:pPr algn="just"/>
            <a:r>
              <a:rPr lang="it-IT" b="1" dirty="0" smtClean="0">
                <a:latin typeface="TT58o00"/>
              </a:rPr>
              <a:t>D.P.R.S</a:t>
            </a:r>
            <a:r>
              <a:rPr lang="it-IT" b="1" dirty="0">
                <a:latin typeface="TT58o00"/>
              </a:rPr>
              <a:t>. n. 17/2010, recante il “ Regolamento di attuazione della L.R. n.4/2010 afferente il nuovo ordinamento delle Camere di Commercio, I.A.A.”;</a:t>
            </a:r>
          </a:p>
          <a:p>
            <a:pPr algn="just"/>
            <a:r>
              <a:rPr lang="it-IT" b="1" dirty="0" smtClean="0">
                <a:latin typeface="TT58o00"/>
              </a:rPr>
              <a:t>Decreto </a:t>
            </a:r>
            <a:r>
              <a:rPr lang="it-IT" b="1" dirty="0">
                <a:latin typeface="TT58o00"/>
              </a:rPr>
              <a:t>Direttoriale del MISE del 24.6.2015 con cui sono stati pubblicati i dati relativi al numero di imprese, all’indice di occupazione, al </a:t>
            </a:r>
            <a:r>
              <a:rPr lang="it-IT" b="1" dirty="0" smtClean="0">
                <a:latin typeface="TT58o00"/>
              </a:rPr>
              <a:t>diritto annuale </a:t>
            </a:r>
            <a:r>
              <a:rPr lang="it-IT" b="1" dirty="0">
                <a:latin typeface="TT58o00"/>
              </a:rPr>
              <a:t>ed al valore aggiunto dei settori economici della Camera di Commercio I.A.A di </a:t>
            </a:r>
            <a:r>
              <a:rPr lang="it-IT" b="1" dirty="0" smtClean="0">
                <a:latin typeface="TT58o00"/>
              </a:rPr>
              <a:t>Agrigento, Caltanissetta e Trapani.</a:t>
            </a:r>
            <a:endParaRPr lang="it-IT" b="1" dirty="0">
              <a:latin typeface="TT58o00"/>
            </a:endParaRPr>
          </a:p>
          <a:p>
            <a:pPr algn="just"/>
            <a:r>
              <a:rPr lang="it-IT" b="1" dirty="0" smtClean="0">
                <a:latin typeface="TT58o00"/>
              </a:rPr>
              <a:t>Legge </a:t>
            </a:r>
            <a:r>
              <a:rPr lang="it-IT" b="1" dirty="0">
                <a:latin typeface="TT58o00"/>
              </a:rPr>
              <a:t>180/2011 “Norme per la tutela della libertà d’impresa. Statuto delle imprese”.</a:t>
            </a:r>
          </a:p>
          <a:p>
            <a:pPr algn="just"/>
            <a:r>
              <a:rPr lang="it-IT" b="1" dirty="0" smtClean="0">
                <a:latin typeface="TT58o00"/>
              </a:rPr>
              <a:t>Decreto </a:t>
            </a:r>
            <a:r>
              <a:rPr lang="it-IT" b="1" dirty="0">
                <a:latin typeface="TT58o00"/>
              </a:rPr>
              <a:t>Ministero Sviluppo economico 155/2011 “Regolamento sulla composizione dei consigli delle camere di commercio in attuazione </a:t>
            </a:r>
            <a:r>
              <a:rPr lang="it-IT" b="1" dirty="0" smtClean="0">
                <a:latin typeface="TT58o00"/>
              </a:rPr>
              <a:t>dell’art.10</a:t>
            </a:r>
            <a:r>
              <a:rPr lang="it-IT" b="1" dirty="0">
                <a:latin typeface="TT58o00"/>
              </a:rPr>
              <a:t>, comma 3, della legge 29 dicembre 1993, n. 580, così come modificata dal decreto legislativo 15 febbraio 2010, n. 23”.</a:t>
            </a:r>
          </a:p>
          <a:p>
            <a:pPr algn="just"/>
            <a:r>
              <a:rPr lang="it-IT" b="1" dirty="0" smtClean="0">
                <a:latin typeface="TT58o00"/>
              </a:rPr>
              <a:t>Decreto </a:t>
            </a:r>
            <a:r>
              <a:rPr lang="it-IT" b="1" dirty="0">
                <a:latin typeface="TT58o00"/>
              </a:rPr>
              <a:t>Ministero Sviluppo economico 156/2011 “Regolamento relativo alla designazione e nomina dei componenti del consiglio ed all’elezione </a:t>
            </a:r>
            <a:r>
              <a:rPr lang="it-IT" b="1" dirty="0" smtClean="0">
                <a:latin typeface="TT58o00"/>
              </a:rPr>
              <a:t>dei membri </a:t>
            </a:r>
            <a:r>
              <a:rPr lang="it-IT" b="1" dirty="0">
                <a:latin typeface="TT58o00"/>
              </a:rPr>
              <a:t>della giunta delle camere di commercio in attuazione dell’art. 12 della legge 29 dicembre 1993, n. 580, così come modificata dal </a:t>
            </a:r>
            <a:r>
              <a:rPr lang="it-IT" b="1" dirty="0" smtClean="0">
                <a:latin typeface="TT58o00"/>
              </a:rPr>
              <a:t>decreto legislativo </a:t>
            </a:r>
            <a:r>
              <a:rPr lang="it-IT" b="1" dirty="0">
                <a:latin typeface="TT58o00"/>
              </a:rPr>
              <a:t>15 febbraio 2010, n. 23”.</a:t>
            </a:r>
          </a:p>
          <a:p>
            <a:pPr algn="just"/>
            <a:r>
              <a:rPr lang="it-IT" b="1" dirty="0" smtClean="0">
                <a:latin typeface="TT56o00"/>
              </a:rPr>
              <a:t>Statuto della Camera di Commercio di Agrigento, Caltanissetta e Trapani (Articolo unico)</a:t>
            </a:r>
          </a:p>
          <a:p>
            <a:pPr marL="0" indent="0" algn="just">
              <a:buNone/>
            </a:pPr>
            <a:r>
              <a:rPr lang="it-IT" b="1" u="sng" dirty="0" smtClean="0"/>
              <a:t>NOTA BENE Il presente elenco è indicato a </a:t>
            </a:r>
            <a:r>
              <a:rPr lang="it-IT" b="1" u="sng" dirty="0"/>
              <a:t>titolo meramente orientativo, non dovrà in alcun modo essere </a:t>
            </a:r>
            <a:r>
              <a:rPr lang="it-IT" b="1" u="sng" dirty="0" smtClean="0"/>
              <a:t>considerato esaustivo, </a:t>
            </a:r>
            <a:r>
              <a:rPr lang="it-IT" b="1" u="sng" dirty="0"/>
              <a:t>e non esonera i soggetti interessati dall’obbligo di conoscere direttamente la normativa ufficiale di riferimento</a:t>
            </a:r>
            <a:r>
              <a:rPr lang="it-IT" b="1" u="sng" dirty="0" smtClean="0"/>
              <a:t>.</a:t>
            </a:r>
          </a:p>
          <a:p>
            <a:pPr marL="0" indent="0" algn="just">
              <a:buNone/>
            </a:pPr>
            <a:r>
              <a:rPr lang="it-IT" dirty="0"/>
              <a:t/>
            </a:r>
            <a:br>
              <a:rPr lang="it-IT" dirty="0"/>
            </a:br>
            <a:endParaRPr lang="it-IT" b="1" dirty="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6248588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204537"/>
            <a:ext cx="8911687" cy="1700463"/>
          </a:xfrm>
        </p:spPr>
        <p:txBody>
          <a:bodyPr/>
          <a:lstStyle/>
          <a:p>
            <a:r>
              <a:rPr lang="it-IT" dirty="0" smtClean="0"/>
              <a:t>PARTECIPAZIONE A PIU’ SETTORI</a:t>
            </a:r>
            <a:endParaRPr lang="it-IT" dirty="0"/>
          </a:p>
        </p:txBody>
      </p:sp>
      <p:sp>
        <p:nvSpPr>
          <p:cNvPr id="3" name="Segnaposto contenuto 2"/>
          <p:cNvSpPr>
            <a:spLocks noGrp="1"/>
          </p:cNvSpPr>
          <p:nvPr>
            <p:ph idx="1"/>
          </p:nvPr>
        </p:nvSpPr>
        <p:spPr>
          <a:xfrm>
            <a:off x="2589212" y="950494"/>
            <a:ext cx="8915400" cy="5630779"/>
          </a:xfrm>
        </p:spPr>
        <p:txBody>
          <a:bodyPr>
            <a:normAutofit lnSpcReduction="10000"/>
          </a:bodyPr>
          <a:lstStyle/>
          <a:p>
            <a:pPr algn="just"/>
            <a:endParaRPr lang="it-IT" dirty="0" smtClean="0">
              <a:latin typeface="TT5Eo00"/>
            </a:endParaRPr>
          </a:p>
          <a:p>
            <a:pPr algn="just"/>
            <a:r>
              <a:rPr lang="it-IT" b="1" dirty="0" smtClean="0">
                <a:latin typeface="TT5Eo00"/>
              </a:rPr>
              <a:t>ORGANIZZAZIONE CHE PARTECIPA ALL'ASSEGNAZIONE DEI SEGGI IN UN SOLO SETTORE</a:t>
            </a:r>
          </a:p>
          <a:p>
            <a:pPr marL="0" indent="0" algn="just">
              <a:buNone/>
            </a:pPr>
            <a:r>
              <a:rPr lang="it-IT" dirty="0">
                <a:latin typeface="TT58o00"/>
              </a:rPr>
              <a:t>	</a:t>
            </a:r>
            <a:r>
              <a:rPr lang="it-IT" dirty="0" smtClean="0">
                <a:latin typeface="TT58o00"/>
              </a:rPr>
              <a:t>L’organizzazione </a:t>
            </a:r>
            <a:r>
              <a:rPr lang="it-IT" dirty="0">
                <a:latin typeface="TT58o00"/>
              </a:rPr>
              <a:t>deve segnalare </a:t>
            </a:r>
            <a:r>
              <a:rPr lang="it-IT" dirty="0">
                <a:latin typeface="TT5Eo00"/>
              </a:rPr>
              <a:t>esclusivamente le imprese che operano in quel </a:t>
            </a:r>
            <a:r>
              <a:rPr lang="it-IT" dirty="0" smtClean="0">
                <a:latin typeface="TT5Eo00"/>
              </a:rPr>
              <a:t>	determinato 	settore </a:t>
            </a:r>
            <a:r>
              <a:rPr lang="it-IT" dirty="0">
                <a:latin typeface="TT5Eo00"/>
              </a:rPr>
              <a:t>economico</a:t>
            </a:r>
            <a:r>
              <a:rPr lang="it-IT" dirty="0">
                <a:latin typeface="TT58o00"/>
              </a:rPr>
              <a:t>, identificate sulla base di uno dei </a:t>
            </a:r>
            <a:r>
              <a:rPr lang="it-IT" dirty="0" smtClean="0">
                <a:latin typeface="TT58o00"/>
              </a:rPr>
              <a:t>codici ATECO 	2007 </a:t>
            </a:r>
            <a:r>
              <a:rPr lang="it-IT" dirty="0">
                <a:latin typeface="TT58o00"/>
              </a:rPr>
              <a:t>iscritti nel Registro </a:t>
            </a:r>
            <a:r>
              <a:rPr lang="it-IT" dirty="0" smtClean="0">
                <a:latin typeface="TT58o00"/>
              </a:rPr>
              <a:t>Imprese </a:t>
            </a:r>
            <a:r>
              <a:rPr lang="it-IT" dirty="0">
                <a:latin typeface="TT58o00"/>
              </a:rPr>
              <a:t>(non necessariamente il codice principale</a:t>
            </a:r>
            <a:r>
              <a:rPr lang="it-IT" dirty="0" smtClean="0">
                <a:latin typeface="TT58o00"/>
              </a:rPr>
              <a:t>).</a:t>
            </a:r>
          </a:p>
          <a:p>
            <a:pPr marL="0" indent="0" algn="just">
              <a:buNone/>
            </a:pPr>
            <a:endParaRPr lang="it-IT" dirty="0">
              <a:latin typeface="TT58o00"/>
            </a:endParaRPr>
          </a:p>
          <a:p>
            <a:pPr algn="just"/>
            <a:r>
              <a:rPr lang="it-IT" b="1" dirty="0" smtClean="0">
                <a:latin typeface="TT5Eo00"/>
              </a:rPr>
              <a:t>ORGANIZZAZIONE CHE PARTECIPA ALL'ASSEGNAZIONE DEI SEGGI IN PIÙ SETTORI</a:t>
            </a:r>
            <a:endParaRPr lang="it-IT" b="1" dirty="0">
              <a:latin typeface="TT5Eo00"/>
            </a:endParaRPr>
          </a:p>
          <a:p>
            <a:pPr marL="0" indent="0" algn="just">
              <a:buNone/>
            </a:pPr>
            <a:r>
              <a:rPr lang="it-IT" dirty="0" smtClean="0">
                <a:latin typeface="TT58o00"/>
              </a:rPr>
              <a:t>	In </a:t>
            </a:r>
            <a:r>
              <a:rPr lang="it-IT" dirty="0">
                <a:latin typeface="TT58o00"/>
              </a:rPr>
              <a:t>tali casi l’organizzazione deve fornire notizie e dati relativi al numero di imprese </a:t>
            </a:r>
            <a:r>
              <a:rPr lang="it-IT" dirty="0" smtClean="0">
                <a:latin typeface="TT58o00"/>
              </a:rPr>
              <a:t>	e </a:t>
            </a:r>
            <a:r>
              <a:rPr lang="it-IT" dirty="0">
                <a:latin typeface="TT58o00"/>
              </a:rPr>
              <a:t>al numero </a:t>
            </a:r>
            <a:r>
              <a:rPr lang="it-IT" dirty="0" smtClean="0">
                <a:latin typeface="TT58o00"/>
              </a:rPr>
              <a:t>	degli </a:t>
            </a:r>
            <a:r>
              <a:rPr lang="it-IT" dirty="0">
                <a:latin typeface="TT58o00"/>
              </a:rPr>
              <a:t>occupati </a:t>
            </a:r>
            <a:r>
              <a:rPr lang="it-IT" dirty="0">
                <a:latin typeface="TT5Eo00"/>
              </a:rPr>
              <a:t>in modo distinto per ciascun settore </a:t>
            </a:r>
            <a:r>
              <a:rPr lang="it-IT" dirty="0">
                <a:latin typeface="TT58o00"/>
              </a:rPr>
              <a:t>(</a:t>
            </a:r>
            <a:r>
              <a:rPr lang="it-IT" dirty="0" smtClean="0">
                <a:latin typeface="TT58o00"/>
              </a:rPr>
              <a:t>DM 156/2011 	art</a:t>
            </a:r>
            <a:r>
              <a:rPr lang="it-IT" dirty="0">
                <a:latin typeface="TT58o00"/>
              </a:rPr>
              <a:t>. 2, c.5) </a:t>
            </a:r>
            <a:r>
              <a:rPr lang="it-IT" dirty="0">
                <a:latin typeface="TT5Eo00"/>
              </a:rPr>
              <a:t>(plichi separati</a:t>
            </a:r>
            <a:r>
              <a:rPr lang="it-IT" dirty="0">
                <a:latin typeface="TT58o00"/>
              </a:rPr>
              <a:t>).</a:t>
            </a:r>
          </a:p>
          <a:p>
            <a:pPr marL="0" indent="0" algn="just">
              <a:buNone/>
            </a:pPr>
            <a:r>
              <a:rPr lang="it-IT" dirty="0" smtClean="0">
                <a:latin typeface="TT58o00"/>
              </a:rPr>
              <a:t>	In </a:t>
            </a:r>
            <a:r>
              <a:rPr lang="it-IT" dirty="0">
                <a:latin typeface="TT58o00"/>
              </a:rPr>
              <a:t>ogni caso </a:t>
            </a:r>
            <a:r>
              <a:rPr lang="it-IT" dirty="0">
                <a:latin typeface="TT5Eo00"/>
              </a:rPr>
              <a:t>l'impresa associata va conteggiata in un unico settore</a:t>
            </a:r>
            <a:r>
              <a:rPr lang="it-IT" dirty="0">
                <a:latin typeface="TT58o00"/>
              </a:rPr>
              <a:t>: non </a:t>
            </a:r>
            <a:r>
              <a:rPr lang="it-IT" dirty="0" smtClean="0">
                <a:latin typeface="TT58o00"/>
              </a:rPr>
              <a:t>è 	possibile </a:t>
            </a:r>
            <a:r>
              <a:rPr lang="it-IT" dirty="0">
                <a:latin typeface="TT58o00"/>
              </a:rPr>
              <a:t>utilizzare la </a:t>
            </a:r>
            <a:r>
              <a:rPr lang="it-IT" dirty="0" smtClean="0">
                <a:latin typeface="TT58o00"/>
              </a:rPr>
              <a:t>	stessa </a:t>
            </a:r>
            <a:r>
              <a:rPr lang="it-IT" dirty="0">
                <a:latin typeface="TT58o00"/>
              </a:rPr>
              <a:t>impresa che svolge attività promiscua in due </a:t>
            </a:r>
            <a:r>
              <a:rPr lang="it-IT" dirty="0" smtClean="0">
                <a:latin typeface="TT58o00"/>
              </a:rPr>
              <a:t>settori 	diversi </a:t>
            </a:r>
            <a:r>
              <a:rPr lang="it-IT" dirty="0">
                <a:latin typeface="TT58o00"/>
              </a:rPr>
              <a:t>(</a:t>
            </a:r>
            <a:r>
              <a:rPr lang="it-IT" dirty="0">
                <a:latin typeface="TT5Eo00"/>
              </a:rPr>
              <a:t>divieto di duplicazioni</a:t>
            </a:r>
            <a:r>
              <a:rPr lang="it-IT" dirty="0">
                <a:latin typeface="TT58o00"/>
              </a:rPr>
              <a:t>) (DM </a:t>
            </a:r>
            <a:r>
              <a:rPr lang="it-IT" dirty="0" smtClean="0">
                <a:latin typeface="TT58o00"/>
              </a:rPr>
              <a:t>	156/2011 </a:t>
            </a:r>
            <a:r>
              <a:rPr lang="it-IT" dirty="0">
                <a:latin typeface="TT58o00"/>
              </a:rPr>
              <a:t>art. 2, c.5).</a:t>
            </a:r>
          </a:p>
          <a:p>
            <a:pPr marL="0" indent="0" algn="just">
              <a:buNone/>
            </a:pPr>
            <a:r>
              <a:rPr lang="it-IT" dirty="0" smtClean="0">
                <a:latin typeface="TT5Eo00"/>
              </a:rPr>
              <a:t>	Deve </a:t>
            </a:r>
            <a:r>
              <a:rPr lang="it-IT" dirty="0">
                <a:latin typeface="TT5Eo00"/>
              </a:rPr>
              <a:t>presentare la modulistica </a:t>
            </a:r>
            <a:r>
              <a:rPr lang="it-IT" dirty="0">
                <a:latin typeface="TT58o00"/>
              </a:rPr>
              <a:t>(Allegato A, Allegato B) </a:t>
            </a:r>
            <a:r>
              <a:rPr lang="it-IT" dirty="0">
                <a:latin typeface="TT5Eo00"/>
              </a:rPr>
              <a:t>distintamente </a:t>
            </a:r>
            <a:r>
              <a:rPr lang="it-IT" dirty="0">
                <a:latin typeface="TT58o00"/>
              </a:rPr>
              <a:t>per ogni </a:t>
            </a:r>
            <a:r>
              <a:rPr lang="it-IT" dirty="0" smtClean="0">
                <a:latin typeface="TT58o00"/>
              </a:rPr>
              <a:t>	settore </a:t>
            </a:r>
            <a:r>
              <a:rPr lang="it-IT" dirty="0">
                <a:latin typeface="TT58o00"/>
              </a:rPr>
              <a:t>di interesse </a:t>
            </a:r>
            <a:r>
              <a:rPr lang="it-IT" dirty="0" smtClean="0">
                <a:latin typeface="TT58o00"/>
              </a:rPr>
              <a:t>(</a:t>
            </a:r>
            <a:r>
              <a:rPr lang="it-IT" dirty="0">
                <a:latin typeface="TT58o00"/>
              </a:rPr>
              <a:t>Circolare MISE 217427 del 16/11/2011) (</a:t>
            </a:r>
            <a:r>
              <a:rPr lang="it-IT" dirty="0">
                <a:latin typeface="TT5Eo00"/>
              </a:rPr>
              <a:t>plichi separati).</a:t>
            </a:r>
            <a:endParaRPr lang="it-IT" dirty="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28283357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96254"/>
            <a:ext cx="8911687" cy="673768"/>
          </a:xfrm>
        </p:spPr>
        <p:txBody>
          <a:bodyPr/>
          <a:lstStyle/>
          <a:p>
            <a:r>
              <a:rPr lang="it-IT" dirty="0" smtClean="0"/>
              <a:t>DUPLICAZIONI DI IMPRESE</a:t>
            </a:r>
            <a:endParaRPr lang="it-IT" dirty="0"/>
          </a:p>
        </p:txBody>
      </p:sp>
      <p:sp>
        <p:nvSpPr>
          <p:cNvPr id="3" name="Segnaposto contenuto 2"/>
          <p:cNvSpPr>
            <a:spLocks noGrp="1"/>
          </p:cNvSpPr>
          <p:nvPr>
            <p:ph idx="1"/>
          </p:nvPr>
        </p:nvSpPr>
        <p:spPr>
          <a:xfrm>
            <a:off x="2589212" y="770022"/>
            <a:ext cx="8915400" cy="5662583"/>
          </a:xfrm>
        </p:spPr>
        <p:txBody>
          <a:bodyPr>
            <a:normAutofit lnSpcReduction="10000"/>
          </a:bodyPr>
          <a:lstStyle/>
          <a:p>
            <a:pPr algn="just"/>
            <a:r>
              <a:rPr lang="it-IT" sz="2200" b="1" dirty="0" smtClean="0">
                <a:latin typeface="+mj-lt"/>
              </a:rPr>
              <a:t>IMPRESE CHE SVOLGONO PIÙ  ATTIVITÀ</a:t>
            </a:r>
          </a:p>
          <a:p>
            <a:pPr marL="400050" lvl="1" indent="0" algn="just">
              <a:buNone/>
            </a:pPr>
            <a:r>
              <a:rPr lang="it-IT" b="1" dirty="0" smtClean="0">
                <a:latin typeface="+mj-lt"/>
              </a:rPr>
              <a:t>Divieto </a:t>
            </a:r>
            <a:r>
              <a:rPr lang="it-IT" b="1" dirty="0">
                <a:latin typeface="+mj-lt"/>
              </a:rPr>
              <a:t>di duplicazione all’interno della medesima organizzazione. L'impresa associata va conteggiata in un unico settore anche se svolge </a:t>
            </a:r>
            <a:r>
              <a:rPr lang="it-IT" b="1" dirty="0" smtClean="0">
                <a:latin typeface="+mj-lt"/>
              </a:rPr>
              <a:t>attività promiscua </a:t>
            </a:r>
            <a:r>
              <a:rPr lang="it-IT" b="1" dirty="0">
                <a:latin typeface="+mj-lt"/>
              </a:rPr>
              <a:t>(è possibile tuttavia scegliere in quale settore di attività ai fini del conteggio) (DM 156/2011 art. 2, c.5 – Circolare MISE 67049 </a:t>
            </a:r>
            <a:r>
              <a:rPr lang="it-IT" b="1" dirty="0" smtClean="0">
                <a:latin typeface="+mj-lt"/>
              </a:rPr>
              <a:t>del 16/3/2012</a:t>
            </a:r>
            <a:r>
              <a:rPr lang="it-IT" b="1" dirty="0">
                <a:latin typeface="+mj-lt"/>
              </a:rPr>
              <a:t>).</a:t>
            </a:r>
          </a:p>
          <a:p>
            <a:pPr algn="just"/>
            <a:r>
              <a:rPr lang="it-IT" sz="2200" b="1" dirty="0" smtClean="0">
                <a:latin typeface="+mj-lt"/>
              </a:rPr>
              <a:t>IMPRESE ISCRITTE A PIÙ ASSOCIAZIONI</a:t>
            </a:r>
            <a:endParaRPr lang="it-IT" sz="2200" b="1" dirty="0">
              <a:latin typeface="+mj-lt"/>
            </a:endParaRPr>
          </a:p>
          <a:p>
            <a:pPr marL="400050" lvl="1" indent="0" algn="just">
              <a:buNone/>
            </a:pPr>
            <a:r>
              <a:rPr lang="it-IT" b="1" dirty="0" smtClean="0">
                <a:latin typeface="+mj-lt"/>
              </a:rPr>
              <a:t>Duplicazione ammessa. Vengono considerate tutte le imprese validamente dichiarate dalle singole organizzazioni, anche se questo comporta conteggiare più volte l’impresa regolarmente iscritta a più di una organizzazione (pluralismo associativo) (Circolare MISE 217427 del 16/11/2011).</a:t>
            </a:r>
          </a:p>
          <a:p>
            <a:pPr algn="just"/>
            <a:r>
              <a:rPr lang="it-IT" sz="2200" b="1" dirty="0" smtClean="0">
                <a:latin typeface="+mj-lt"/>
              </a:rPr>
              <a:t>IMPRESE ISCRITTE A PIÙ ASSOCIAZIONI APPARENTATE</a:t>
            </a:r>
            <a:endParaRPr lang="it-IT" sz="2200" b="1" dirty="0">
              <a:latin typeface="+mj-lt"/>
            </a:endParaRPr>
          </a:p>
          <a:p>
            <a:pPr marL="0" indent="0" algn="just">
              <a:buNone/>
            </a:pPr>
            <a:r>
              <a:rPr lang="it-IT" b="1" dirty="0" smtClean="0">
                <a:latin typeface="+mj-lt"/>
              </a:rPr>
              <a:t>	Duplicazione </a:t>
            </a:r>
            <a:r>
              <a:rPr lang="it-IT" b="1" dirty="0">
                <a:latin typeface="+mj-lt"/>
              </a:rPr>
              <a:t>ammessa come nel caso precedente.</a:t>
            </a:r>
          </a:p>
          <a:p>
            <a:pPr marL="0" indent="0" algn="just">
              <a:buNone/>
            </a:pPr>
            <a:r>
              <a:rPr lang="it-IT" b="1" dirty="0" smtClean="0">
                <a:latin typeface="+mj-lt"/>
              </a:rPr>
              <a:t>	Tuttavia </a:t>
            </a:r>
            <a:r>
              <a:rPr lang="it-IT" b="1" dirty="0">
                <a:latin typeface="+mj-lt"/>
              </a:rPr>
              <a:t>non possono essere considerati apparentamenti validi quelli </a:t>
            </a:r>
            <a:r>
              <a:rPr lang="it-IT" b="1" dirty="0" smtClean="0">
                <a:latin typeface="+mj-lt"/>
              </a:rPr>
              <a:t>	riconducibili a diversi </a:t>
            </a:r>
            <a:r>
              <a:rPr lang="it-IT" b="1" dirty="0">
                <a:latin typeface="+mj-lt"/>
              </a:rPr>
              <a:t>livelli organizzativi della medesima struttura:</a:t>
            </a:r>
          </a:p>
          <a:p>
            <a:pPr marL="0" indent="0" algn="just">
              <a:buNone/>
            </a:pPr>
            <a:r>
              <a:rPr lang="it-IT" b="1" dirty="0" smtClean="0">
                <a:latin typeface="+mj-lt"/>
              </a:rPr>
              <a:t>	un’impresa </a:t>
            </a:r>
            <a:r>
              <a:rPr lang="it-IT" b="1" dirty="0">
                <a:latin typeface="+mj-lt"/>
              </a:rPr>
              <a:t>che risulti iscritta sia all’organizzazione imprenditoriale che ad </a:t>
            </a:r>
            <a:r>
              <a:rPr lang="it-IT" b="1" dirty="0" smtClean="0">
                <a:latin typeface="+mj-lt"/>
              </a:rPr>
              <a:t>	una ulteriore </a:t>
            </a:r>
            <a:r>
              <a:rPr lang="it-IT" b="1" dirty="0">
                <a:latin typeface="+mj-lt"/>
              </a:rPr>
              <a:t>organizzazione emanazione della prima (costituita </a:t>
            </a:r>
            <a:r>
              <a:rPr lang="it-IT" b="1" dirty="0" smtClean="0">
                <a:latin typeface="+mj-lt"/>
              </a:rPr>
              <a:t>ad</a:t>
            </a:r>
            <a:r>
              <a:rPr lang="it-IT" b="1" dirty="0">
                <a:latin typeface="+mj-lt"/>
              </a:rPr>
              <a:t> </a:t>
            </a:r>
            <a:r>
              <a:rPr lang="it-IT" b="1" dirty="0" smtClean="0">
                <a:latin typeface="+mj-lt"/>
              </a:rPr>
              <a:t>	esempio </a:t>
            </a:r>
            <a:r>
              <a:rPr lang="it-IT" b="1" dirty="0">
                <a:latin typeface="+mj-lt"/>
              </a:rPr>
              <a:t>da una </a:t>
            </a:r>
            <a:r>
              <a:rPr lang="it-IT" b="1" dirty="0" smtClean="0">
                <a:latin typeface="+mj-lt"/>
              </a:rPr>
              <a:t>sua struttura </a:t>
            </a:r>
            <a:r>
              <a:rPr lang="it-IT" b="1" dirty="0">
                <a:latin typeface="+mj-lt"/>
              </a:rPr>
              <a:t>territoriale o settoriale) dovrà essere </a:t>
            </a:r>
            <a:r>
              <a:rPr lang="it-IT" b="1" dirty="0" smtClean="0">
                <a:latin typeface="+mj-lt"/>
              </a:rPr>
              <a:t>	conteggiata </a:t>
            </a:r>
            <a:r>
              <a:rPr lang="it-IT" b="1" dirty="0">
                <a:latin typeface="+mj-lt"/>
              </a:rPr>
              <a:t>una sola </a:t>
            </a:r>
            <a:r>
              <a:rPr lang="it-IT" b="1" dirty="0" smtClean="0">
                <a:latin typeface="+mj-lt"/>
              </a:rPr>
              <a:t>volta (</a:t>
            </a:r>
            <a:r>
              <a:rPr lang="it-IT" b="1" dirty="0">
                <a:latin typeface="+mj-lt"/>
              </a:rPr>
              <a:t>Circolare </a:t>
            </a:r>
            <a:r>
              <a:rPr lang="it-IT" b="1" dirty="0" smtClean="0">
                <a:latin typeface="+mj-lt"/>
              </a:rPr>
              <a:t>MISE </a:t>
            </a:r>
            <a:r>
              <a:rPr lang="it-IT" b="1" dirty="0">
                <a:latin typeface="+mj-lt"/>
              </a:rPr>
              <a:t>217427 del 16/11/2011).</a:t>
            </a:r>
            <a:r>
              <a:rPr lang="it-IT" b="1" dirty="0" smtClean="0">
                <a:latin typeface="+mj-lt"/>
              </a:rPr>
              <a:t> </a:t>
            </a:r>
            <a:endParaRPr lang="it-IT" b="1" dirty="0">
              <a:latin typeface="+mj-lt"/>
            </a:endParaRPr>
          </a:p>
        </p:txBody>
      </p:sp>
      <p:sp>
        <p:nvSpPr>
          <p:cNvPr id="4" name="Segnaposto numero diapositiva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28805937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0"/>
            <a:ext cx="8911687" cy="1905000"/>
          </a:xfrm>
        </p:spPr>
        <p:txBody>
          <a:bodyPr/>
          <a:lstStyle/>
          <a:p>
            <a:r>
              <a:rPr lang="it-IT" dirty="0" smtClean="0"/>
              <a:t>PICCOLE IMPRESE</a:t>
            </a:r>
            <a:endParaRPr lang="it-IT" dirty="0"/>
          </a:p>
        </p:txBody>
      </p:sp>
      <p:sp>
        <p:nvSpPr>
          <p:cNvPr id="3" name="Segnaposto contenuto 2"/>
          <p:cNvSpPr>
            <a:spLocks noGrp="1"/>
          </p:cNvSpPr>
          <p:nvPr>
            <p:ph idx="1"/>
          </p:nvPr>
        </p:nvSpPr>
        <p:spPr>
          <a:xfrm>
            <a:off x="2282024" y="685801"/>
            <a:ext cx="9764202" cy="5786562"/>
          </a:xfrm>
        </p:spPr>
        <p:txBody>
          <a:bodyPr>
            <a:noAutofit/>
          </a:bodyPr>
          <a:lstStyle/>
          <a:p>
            <a:pPr algn="just"/>
            <a:r>
              <a:rPr lang="it-IT" sz="2000" dirty="0" smtClean="0">
                <a:latin typeface="TT58o00"/>
              </a:rPr>
              <a:t>All’interno </a:t>
            </a:r>
            <a:r>
              <a:rPr lang="it-IT" sz="2000" dirty="0">
                <a:latin typeface="TT58o00"/>
              </a:rPr>
              <a:t>del Consiglio, nei settori dell’industria, del commercio e dell’agricoltura deve essere assicurata </a:t>
            </a:r>
            <a:r>
              <a:rPr lang="it-IT" sz="2000" dirty="0" smtClean="0">
                <a:latin typeface="TT58o00"/>
              </a:rPr>
              <a:t>una </a:t>
            </a:r>
            <a:r>
              <a:rPr lang="it-IT" sz="2000" dirty="0" smtClean="0">
                <a:latin typeface="TT5Eo00"/>
              </a:rPr>
              <a:t>rappresentanza </a:t>
            </a:r>
            <a:r>
              <a:rPr lang="it-IT" sz="2000" dirty="0">
                <a:latin typeface="TT5Eo00"/>
              </a:rPr>
              <a:t>autonoma per le piccole imprese </a:t>
            </a:r>
            <a:r>
              <a:rPr lang="it-IT" sz="2000" dirty="0">
                <a:latin typeface="TT58o00"/>
              </a:rPr>
              <a:t>(Legge 580/1993 art. 10 c. 5).</a:t>
            </a:r>
          </a:p>
          <a:p>
            <a:pPr algn="just"/>
            <a:r>
              <a:rPr lang="it-IT" sz="2000" dirty="0">
                <a:latin typeface="TT58o00"/>
              </a:rPr>
              <a:t>Si intendono </a:t>
            </a:r>
            <a:r>
              <a:rPr lang="it-IT" sz="2000" dirty="0">
                <a:latin typeface="TT5Eo00"/>
              </a:rPr>
              <a:t>piccole imprese</a:t>
            </a:r>
          </a:p>
          <a:p>
            <a:pPr marL="0" indent="0" algn="just">
              <a:buNone/>
            </a:pPr>
            <a:r>
              <a:rPr lang="it-IT" sz="2000" dirty="0" smtClean="0">
                <a:latin typeface="TT56o00"/>
              </a:rPr>
              <a:t>	• </a:t>
            </a:r>
            <a:r>
              <a:rPr lang="it-IT" sz="2000" dirty="0">
                <a:latin typeface="TT58o00"/>
              </a:rPr>
              <a:t>per il settore dell'</a:t>
            </a:r>
            <a:r>
              <a:rPr lang="it-IT" sz="2000" dirty="0">
                <a:latin typeface="TT5Eo00"/>
              </a:rPr>
              <a:t>industria</a:t>
            </a:r>
            <a:r>
              <a:rPr lang="it-IT" sz="2000" dirty="0">
                <a:latin typeface="TT58o00"/>
              </a:rPr>
              <a:t>, le imprese che hanno </a:t>
            </a:r>
            <a:r>
              <a:rPr lang="it-IT" sz="2000" dirty="0">
                <a:latin typeface="TT5Eo00"/>
              </a:rPr>
              <a:t>meno di 50 occupati</a:t>
            </a:r>
          </a:p>
          <a:p>
            <a:pPr marL="0" indent="0" algn="just">
              <a:buNone/>
            </a:pPr>
            <a:r>
              <a:rPr lang="it-IT" sz="2000" dirty="0" smtClean="0">
                <a:latin typeface="TT56o00"/>
              </a:rPr>
              <a:t>	• </a:t>
            </a:r>
            <a:r>
              <a:rPr lang="it-IT" sz="2000" dirty="0">
                <a:latin typeface="TT58o00"/>
              </a:rPr>
              <a:t>per il settore del </a:t>
            </a:r>
            <a:r>
              <a:rPr lang="it-IT" sz="2000" dirty="0">
                <a:latin typeface="TT5Eo00"/>
              </a:rPr>
              <a:t>commercio </a:t>
            </a:r>
            <a:r>
              <a:rPr lang="it-IT" sz="2000" dirty="0">
                <a:latin typeface="TT58o00"/>
              </a:rPr>
              <a:t>le imprese iscritte nella sezione speciale dei </a:t>
            </a:r>
            <a:r>
              <a:rPr lang="it-IT" sz="2000" dirty="0" smtClean="0">
                <a:latin typeface="TT5Eo00"/>
              </a:rPr>
              <a:t>piccoli   	  imprenditori </a:t>
            </a:r>
            <a:r>
              <a:rPr lang="it-IT" sz="2000" dirty="0" smtClean="0">
                <a:latin typeface="TT58o00"/>
              </a:rPr>
              <a:t>del registro delle imprese</a:t>
            </a:r>
          </a:p>
          <a:p>
            <a:pPr marL="0" indent="0" algn="just">
              <a:buNone/>
            </a:pPr>
            <a:r>
              <a:rPr lang="it-IT" sz="2000" dirty="0" smtClean="0">
                <a:latin typeface="TT56o00"/>
              </a:rPr>
              <a:t>	• </a:t>
            </a:r>
            <a:r>
              <a:rPr lang="it-IT" sz="2000" dirty="0">
                <a:latin typeface="TT58o00"/>
              </a:rPr>
              <a:t>per il settore dell'</a:t>
            </a:r>
            <a:r>
              <a:rPr lang="it-IT" sz="2000" dirty="0">
                <a:latin typeface="TT5Eo00"/>
              </a:rPr>
              <a:t>agricoltura</a:t>
            </a:r>
            <a:r>
              <a:rPr lang="it-IT" sz="2000" dirty="0">
                <a:latin typeface="TT58o00"/>
              </a:rPr>
              <a:t>, i </a:t>
            </a:r>
            <a:r>
              <a:rPr lang="it-IT" sz="2000" dirty="0">
                <a:latin typeface="TT5Eo00"/>
              </a:rPr>
              <a:t>coltivatori diretti</a:t>
            </a:r>
            <a:r>
              <a:rPr lang="it-IT" sz="2000" dirty="0">
                <a:latin typeface="TT58o00"/>
              </a:rPr>
              <a:t>, di cui all'articolo 2083 del codice </a:t>
            </a:r>
            <a:r>
              <a:rPr lang="it-IT" sz="2000" dirty="0" smtClean="0">
                <a:latin typeface="TT58o00"/>
              </a:rPr>
              <a:t>	  civile.(D.M.156/2011 art.1 c.1 </a:t>
            </a:r>
            <a:r>
              <a:rPr lang="it-IT" sz="2000" dirty="0" err="1" smtClean="0">
                <a:latin typeface="TT58o00"/>
              </a:rPr>
              <a:t>lett.l</a:t>
            </a:r>
            <a:r>
              <a:rPr lang="it-IT" sz="2000" dirty="0" smtClean="0">
                <a:latin typeface="TT58o00"/>
              </a:rPr>
              <a:t>).</a:t>
            </a:r>
            <a:endParaRPr lang="it-IT" sz="2000" dirty="0">
              <a:latin typeface="TT58o00"/>
            </a:endParaRPr>
          </a:p>
          <a:p>
            <a:pPr algn="just"/>
            <a:r>
              <a:rPr lang="it-IT" sz="2000" dirty="0">
                <a:latin typeface="TT58o00"/>
              </a:rPr>
              <a:t>Qualora un’organizzazione (nei settori di cui sopra) intenda partecipare </a:t>
            </a:r>
            <a:r>
              <a:rPr lang="it-IT" sz="2000" dirty="0" smtClean="0">
                <a:latin typeface="TT58o00"/>
              </a:rPr>
              <a:t>anche a</a:t>
            </a:r>
            <a:r>
              <a:rPr lang="it-IT" sz="2000" dirty="0" smtClean="0">
                <a:latin typeface="TT5Eo00"/>
              </a:rPr>
              <a:t>ll'assegnazione </a:t>
            </a:r>
            <a:r>
              <a:rPr lang="it-IT" sz="2000" dirty="0">
                <a:latin typeface="TT5Eo00"/>
              </a:rPr>
              <a:t>della rappresentanza delle piccole imprese </a:t>
            </a:r>
            <a:r>
              <a:rPr lang="it-IT" sz="2000" dirty="0">
                <a:latin typeface="TT58o00"/>
              </a:rPr>
              <a:t>deve</a:t>
            </a:r>
            <a:r>
              <a:rPr lang="it-IT" sz="2000" dirty="0" smtClean="0">
                <a:latin typeface="TT58o00"/>
              </a:rPr>
              <a:t>:</a:t>
            </a:r>
          </a:p>
          <a:p>
            <a:pPr marL="400050" lvl="1" indent="0" algn="just">
              <a:buNone/>
            </a:pPr>
            <a:r>
              <a:rPr lang="it-IT" sz="2000" dirty="0" smtClean="0">
                <a:latin typeface="TT5Eo00"/>
              </a:rPr>
              <a:t>fornire </a:t>
            </a:r>
            <a:r>
              <a:rPr lang="it-IT" sz="2000" dirty="0">
                <a:latin typeface="TT5Eo00"/>
              </a:rPr>
              <a:t>le relative notizie e dati </a:t>
            </a:r>
            <a:r>
              <a:rPr lang="it-IT" sz="2000" dirty="0">
                <a:latin typeface="TT58o00"/>
              </a:rPr>
              <a:t>indicando il dato complessivo delle imprese associate e quello relativo alle sole piccole imprese </a:t>
            </a:r>
            <a:r>
              <a:rPr lang="it-IT" sz="2000" dirty="0" smtClean="0">
                <a:latin typeface="TT58o00"/>
              </a:rPr>
              <a:t>utilizzando l</a:t>
            </a:r>
            <a:r>
              <a:rPr lang="it-IT" sz="2000" dirty="0">
                <a:latin typeface="TT58o00"/>
              </a:rPr>
              <a:t>’«</a:t>
            </a:r>
            <a:r>
              <a:rPr lang="it-IT" sz="2000" dirty="0">
                <a:latin typeface="TT5Eo00"/>
              </a:rPr>
              <a:t>Allegato A integrato con piccole imprese</a:t>
            </a:r>
            <a:r>
              <a:rPr lang="it-IT" sz="2000" dirty="0">
                <a:latin typeface="TT58o00"/>
              </a:rPr>
              <a:t>» e </a:t>
            </a:r>
            <a:r>
              <a:rPr lang="it-IT" sz="2000" dirty="0">
                <a:latin typeface="TT5Eo00"/>
              </a:rPr>
              <a:t>due elenchi </a:t>
            </a:r>
            <a:r>
              <a:rPr lang="it-IT" sz="2000" dirty="0">
                <a:latin typeface="TT58o00"/>
              </a:rPr>
              <a:t>di cui all’«</a:t>
            </a:r>
            <a:r>
              <a:rPr lang="it-IT" sz="2000" dirty="0">
                <a:latin typeface="TT5Eo00"/>
              </a:rPr>
              <a:t>Allegato B</a:t>
            </a:r>
            <a:r>
              <a:rPr lang="it-IT" sz="2000" dirty="0">
                <a:latin typeface="TT58o00"/>
              </a:rPr>
              <a:t>» (uno complessivo e uno per le piccole imprese) (Circolare </a:t>
            </a:r>
            <a:r>
              <a:rPr lang="it-IT" sz="2000" dirty="0" smtClean="0">
                <a:latin typeface="TT58o00"/>
              </a:rPr>
              <a:t>MISE 217427 </a:t>
            </a:r>
            <a:r>
              <a:rPr lang="it-IT" sz="2000" dirty="0">
                <a:latin typeface="TT58o00"/>
              </a:rPr>
              <a:t>del 16/11/2011).</a:t>
            </a:r>
            <a:endParaRPr lang="it-IT" sz="2000" dirty="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1539820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108284"/>
            <a:ext cx="8911687" cy="842211"/>
          </a:xfrm>
        </p:spPr>
        <p:txBody>
          <a:bodyPr/>
          <a:lstStyle/>
          <a:p>
            <a:r>
              <a:rPr lang="it-IT" dirty="0" smtClean="0"/>
              <a:t>ARTIGIANATO E COOPERAZIONE</a:t>
            </a:r>
            <a:endParaRPr lang="it-IT" dirty="0"/>
          </a:p>
        </p:txBody>
      </p:sp>
      <p:sp>
        <p:nvSpPr>
          <p:cNvPr id="3" name="Segnaposto contenuto 2"/>
          <p:cNvSpPr>
            <a:spLocks noGrp="1"/>
          </p:cNvSpPr>
          <p:nvPr>
            <p:ph idx="1"/>
          </p:nvPr>
        </p:nvSpPr>
        <p:spPr>
          <a:xfrm>
            <a:off x="2589212" y="830179"/>
            <a:ext cx="9602788" cy="5654842"/>
          </a:xfrm>
        </p:spPr>
        <p:txBody>
          <a:bodyPr>
            <a:normAutofit/>
          </a:bodyPr>
          <a:lstStyle/>
          <a:p>
            <a:pPr marL="0" indent="0" algn="just">
              <a:buNone/>
            </a:pPr>
            <a:r>
              <a:rPr lang="it-IT" sz="3000" dirty="0" smtClean="0">
                <a:latin typeface="TT5Eo00"/>
              </a:rPr>
              <a:t>SETTORE ARTIGIANATO</a:t>
            </a:r>
          </a:p>
          <a:p>
            <a:pPr algn="just"/>
            <a:r>
              <a:rPr lang="it-IT" dirty="0" smtClean="0">
                <a:latin typeface="TT58o00"/>
              </a:rPr>
              <a:t>Le </a:t>
            </a:r>
            <a:r>
              <a:rPr lang="it-IT" dirty="0">
                <a:latin typeface="TT58o00"/>
              </a:rPr>
              <a:t>imprese artigiane svolgenti esclusivamente attività nei settori</a:t>
            </a:r>
          </a:p>
          <a:p>
            <a:pPr marL="0" indent="0" algn="just">
              <a:buNone/>
            </a:pPr>
            <a:r>
              <a:rPr lang="it-IT" dirty="0" smtClean="0">
                <a:latin typeface="TT56o00"/>
              </a:rPr>
              <a:t>	• </a:t>
            </a:r>
            <a:r>
              <a:rPr lang="it-IT" dirty="0">
                <a:latin typeface="TT58o00"/>
              </a:rPr>
              <a:t>Credito (settori ATECO K64, K661)</a:t>
            </a:r>
          </a:p>
          <a:p>
            <a:pPr marL="0" indent="0" algn="just">
              <a:buNone/>
            </a:pPr>
            <a:r>
              <a:rPr lang="it-IT" dirty="0" smtClean="0">
                <a:latin typeface="TT56o00"/>
              </a:rPr>
              <a:t>	• </a:t>
            </a:r>
            <a:r>
              <a:rPr lang="it-IT" dirty="0">
                <a:latin typeface="TT58o00"/>
              </a:rPr>
              <a:t>Assicurazioni (settori ATECO K65, K662, K663)</a:t>
            </a:r>
          </a:p>
          <a:p>
            <a:pPr marL="0" indent="0" algn="just">
              <a:buNone/>
            </a:pPr>
            <a:r>
              <a:rPr lang="it-IT" dirty="0" smtClean="0">
                <a:latin typeface="TT56o00"/>
              </a:rPr>
              <a:t>	• </a:t>
            </a:r>
            <a:r>
              <a:rPr lang="it-IT" dirty="0">
                <a:latin typeface="TT58o00"/>
              </a:rPr>
              <a:t>Servizi alle imprese (settori ATECO J, L, M, N)</a:t>
            </a:r>
          </a:p>
          <a:p>
            <a:pPr marL="0" indent="0" algn="just">
              <a:buNone/>
            </a:pPr>
            <a:r>
              <a:rPr lang="it-IT" dirty="0" smtClean="0">
                <a:latin typeface="TT56o00"/>
              </a:rPr>
              <a:t>	• </a:t>
            </a:r>
            <a:r>
              <a:rPr lang="it-IT" dirty="0">
                <a:latin typeface="TT58o00"/>
              </a:rPr>
              <a:t>Trasporti e Spedizioni (settore ATECO H)</a:t>
            </a:r>
          </a:p>
          <a:p>
            <a:pPr marL="0" indent="0" algn="just">
              <a:buNone/>
            </a:pPr>
            <a:r>
              <a:rPr lang="it-IT" dirty="0" smtClean="0">
                <a:latin typeface="TT56o00"/>
              </a:rPr>
              <a:t>	• </a:t>
            </a:r>
            <a:r>
              <a:rPr lang="it-IT" dirty="0">
                <a:latin typeface="TT58o00"/>
              </a:rPr>
              <a:t>Turismo (settore ATECO I)</a:t>
            </a:r>
          </a:p>
          <a:p>
            <a:pPr marL="0" indent="0" algn="just">
              <a:buNone/>
            </a:pPr>
            <a:r>
              <a:rPr lang="it-IT" dirty="0" smtClean="0">
                <a:latin typeface="TT58o00"/>
              </a:rPr>
              <a:t>	non </a:t>
            </a:r>
            <a:r>
              <a:rPr lang="it-IT" dirty="0">
                <a:latin typeface="TT58o00"/>
              </a:rPr>
              <a:t>possono essere indicate ai fini dell'assegnazione dei seggi per il settore </a:t>
            </a:r>
            <a:r>
              <a:rPr lang="it-IT" dirty="0" smtClean="0">
                <a:latin typeface="TT58o00"/>
              </a:rPr>
              <a:t>	dell’artigianato (</a:t>
            </a:r>
            <a:r>
              <a:rPr lang="it-IT" dirty="0">
                <a:latin typeface="TT58o00"/>
              </a:rPr>
              <a:t>DM 155/2011 art. 4 c. 1 – Circolare MISE 67049 del 16/3/2012</a:t>
            </a:r>
            <a:r>
              <a:rPr lang="it-IT" dirty="0" smtClean="0">
                <a:latin typeface="TT58o00"/>
              </a:rPr>
              <a:t>).</a:t>
            </a:r>
          </a:p>
          <a:p>
            <a:pPr marL="0" indent="0" algn="just">
              <a:buNone/>
            </a:pPr>
            <a:endParaRPr lang="it-IT" dirty="0">
              <a:latin typeface="TT58o00"/>
            </a:endParaRPr>
          </a:p>
          <a:p>
            <a:pPr marL="0" indent="0" algn="just">
              <a:buNone/>
            </a:pPr>
            <a:r>
              <a:rPr lang="it-IT" sz="3000" dirty="0" smtClean="0">
                <a:latin typeface="TT5Eo00"/>
              </a:rPr>
              <a:t>SETTORE COOPERAZIONE</a:t>
            </a:r>
          </a:p>
          <a:p>
            <a:pPr algn="just"/>
            <a:r>
              <a:rPr lang="it-IT" dirty="0" smtClean="0">
                <a:latin typeface="TT58o00"/>
              </a:rPr>
              <a:t>Le </a:t>
            </a:r>
            <a:r>
              <a:rPr lang="it-IT" dirty="0">
                <a:latin typeface="TT58o00"/>
              </a:rPr>
              <a:t>società cooperative svolgenti esclusivamente attività nei settori sopra indicati non possono essere utilizzate ai fini dell'assegnazione del seggio fissato per </a:t>
            </a:r>
            <a:r>
              <a:rPr lang="it-IT" dirty="0" smtClean="0">
                <a:latin typeface="TT58o00"/>
              </a:rPr>
              <a:t>il settore </a:t>
            </a:r>
            <a:r>
              <a:rPr lang="it-IT" dirty="0">
                <a:latin typeface="TT58o00"/>
              </a:rPr>
              <a:t>della cooperazione (DM 155/2011 art. 4 c. 1).</a:t>
            </a:r>
            <a:endParaRPr lang="it-IT" dirty="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40309868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89213" y="0"/>
            <a:ext cx="8915400" cy="1167063"/>
          </a:xfrm>
        </p:spPr>
        <p:txBody>
          <a:bodyPr>
            <a:normAutofit fontScale="90000"/>
          </a:bodyPr>
          <a:lstStyle/>
          <a:p>
            <a:r>
              <a:rPr lang="it-IT" dirty="0" smtClean="0"/>
              <a:t>ORGANIZZAZIONI SINDACALI </a:t>
            </a:r>
            <a:br>
              <a:rPr lang="it-IT" dirty="0" smtClean="0"/>
            </a:br>
            <a:r>
              <a:rPr lang="it-IT" dirty="0" smtClean="0"/>
              <a:t>ASSOCIAZIONI DI CONSUMATORI</a:t>
            </a:r>
            <a:endParaRPr lang="it-IT" dirty="0"/>
          </a:p>
        </p:txBody>
      </p:sp>
      <p:sp>
        <p:nvSpPr>
          <p:cNvPr id="3" name="Segnaposto contenuto 2"/>
          <p:cNvSpPr>
            <a:spLocks noGrp="1"/>
          </p:cNvSpPr>
          <p:nvPr>
            <p:ph idx="1"/>
          </p:nvPr>
        </p:nvSpPr>
        <p:spPr>
          <a:xfrm>
            <a:off x="2589212" y="1167063"/>
            <a:ext cx="9504722" cy="5546558"/>
          </a:xfrm>
        </p:spPr>
        <p:txBody>
          <a:bodyPr>
            <a:normAutofit fontScale="92500" lnSpcReduction="10000"/>
          </a:bodyPr>
          <a:lstStyle/>
          <a:p>
            <a:pPr algn="just"/>
            <a:r>
              <a:rPr lang="it-IT" sz="2400" dirty="0" smtClean="0">
                <a:solidFill>
                  <a:srgbClr val="000000"/>
                </a:solidFill>
                <a:latin typeface="TT5Co00"/>
              </a:rPr>
              <a:t>PROCEDURA E MODALITÀ DI PRESENTAZIONE DELLE DOMANDE (ALLEGATI C E D AL D.M. N. 156/2011)</a:t>
            </a:r>
          </a:p>
          <a:p>
            <a:pPr marL="0" indent="0" algn="just">
              <a:buNone/>
            </a:pPr>
            <a:r>
              <a:rPr lang="it-IT" sz="2300" dirty="0" smtClean="0">
                <a:solidFill>
                  <a:srgbClr val="000000"/>
                </a:solidFill>
                <a:latin typeface="TT58o00"/>
              </a:rPr>
              <a:t>Anche </a:t>
            </a:r>
            <a:r>
              <a:rPr lang="it-IT" sz="2300" dirty="0">
                <a:solidFill>
                  <a:srgbClr val="000000"/>
                </a:solidFill>
                <a:latin typeface="TT58o00"/>
              </a:rPr>
              <a:t>le </a:t>
            </a:r>
            <a:r>
              <a:rPr lang="it-IT" sz="2300" dirty="0">
                <a:solidFill>
                  <a:srgbClr val="000000"/>
                </a:solidFill>
                <a:latin typeface="TT5Eo00"/>
              </a:rPr>
              <a:t>organizzazioni sindacali e le associazioni dei consumatori </a:t>
            </a:r>
            <a:r>
              <a:rPr lang="it-IT" sz="2300" dirty="0">
                <a:solidFill>
                  <a:srgbClr val="000000"/>
                </a:solidFill>
                <a:latin typeface="TT58o00"/>
              </a:rPr>
              <a:t>fanno pervenire alla Camera di Commercio, ai fini dell'assegnazione degli </a:t>
            </a:r>
            <a:r>
              <a:rPr lang="it-IT" sz="2300" dirty="0" smtClean="0">
                <a:solidFill>
                  <a:srgbClr val="000000"/>
                </a:solidFill>
                <a:latin typeface="TT58o00"/>
              </a:rPr>
              <a:t>ulteriori due </a:t>
            </a:r>
            <a:r>
              <a:rPr lang="it-IT" sz="2300" dirty="0">
                <a:solidFill>
                  <a:srgbClr val="000000"/>
                </a:solidFill>
                <a:latin typeface="TT58o00"/>
              </a:rPr>
              <a:t>seggi di cui al comma 6 dell’art. 10 della Legge 580/1993, sotto forma di dichiarazione sostitutiva, le seguenti informazioni:</a:t>
            </a:r>
          </a:p>
          <a:p>
            <a:pPr marL="0" indent="0" algn="just">
              <a:buNone/>
            </a:pPr>
            <a:r>
              <a:rPr lang="it-IT" sz="2300" dirty="0">
                <a:solidFill>
                  <a:srgbClr val="000000"/>
                </a:solidFill>
                <a:latin typeface="TT56o00"/>
              </a:rPr>
              <a:t>	</a:t>
            </a:r>
            <a:r>
              <a:rPr lang="it-IT" sz="2300" dirty="0" smtClean="0">
                <a:solidFill>
                  <a:srgbClr val="000000"/>
                </a:solidFill>
                <a:latin typeface="TT56o00"/>
              </a:rPr>
              <a:t>• </a:t>
            </a:r>
            <a:r>
              <a:rPr lang="it-IT" sz="2300" dirty="0">
                <a:solidFill>
                  <a:srgbClr val="000000"/>
                </a:solidFill>
                <a:latin typeface="TT5Eo00"/>
              </a:rPr>
              <a:t>Rappresentatività, ampiezza e diffusione delle strutture operative, servizi resi, attività </a:t>
            </a:r>
            <a:r>
              <a:rPr lang="it-IT" sz="2300" dirty="0" smtClean="0">
                <a:solidFill>
                  <a:srgbClr val="000000"/>
                </a:solidFill>
                <a:latin typeface="TT5Eo00"/>
              </a:rPr>
              <a:t>	svolta </a:t>
            </a:r>
            <a:r>
              <a:rPr lang="it-IT" sz="2300" dirty="0" smtClean="0">
                <a:solidFill>
                  <a:srgbClr val="000000"/>
                </a:solidFill>
                <a:latin typeface="TT58o00"/>
              </a:rPr>
              <a:t>secondo </a:t>
            </a:r>
            <a:r>
              <a:rPr lang="it-IT" sz="2300" dirty="0">
                <a:solidFill>
                  <a:srgbClr val="000000"/>
                </a:solidFill>
                <a:latin typeface="TT58o00"/>
              </a:rPr>
              <a:t>lo schema di cui </a:t>
            </a:r>
            <a:r>
              <a:rPr lang="it-IT" sz="2300" dirty="0" smtClean="0">
                <a:solidFill>
                  <a:srgbClr val="000000"/>
                </a:solidFill>
                <a:latin typeface="TT58o00"/>
              </a:rPr>
              <a:t>all’</a:t>
            </a:r>
            <a:r>
              <a:rPr lang="it-IT" sz="2300" dirty="0" smtClean="0">
                <a:solidFill>
                  <a:srgbClr val="000000"/>
                </a:solidFill>
                <a:latin typeface="TT5Eo00"/>
              </a:rPr>
              <a:t>Allegato </a:t>
            </a:r>
            <a:r>
              <a:rPr lang="it-IT" sz="2300" dirty="0">
                <a:solidFill>
                  <a:srgbClr val="000000"/>
                </a:solidFill>
                <a:latin typeface="TT5Eo00"/>
              </a:rPr>
              <a:t>C </a:t>
            </a:r>
            <a:r>
              <a:rPr lang="it-IT" sz="2300" dirty="0">
                <a:solidFill>
                  <a:srgbClr val="000000"/>
                </a:solidFill>
                <a:latin typeface="TT58o00"/>
              </a:rPr>
              <a:t>al DM </a:t>
            </a:r>
            <a:r>
              <a:rPr lang="it-IT" sz="2300" dirty="0" smtClean="0">
                <a:solidFill>
                  <a:srgbClr val="000000"/>
                </a:solidFill>
                <a:latin typeface="TT58o00"/>
              </a:rPr>
              <a:t> 156/2011 (allegare 	documentazione </a:t>
            </a:r>
            <a:r>
              <a:rPr lang="it-IT" sz="2300" dirty="0">
                <a:solidFill>
                  <a:srgbClr val="000000"/>
                </a:solidFill>
                <a:latin typeface="TT58o00"/>
              </a:rPr>
              <a:t>a supporto</a:t>
            </a:r>
            <a:r>
              <a:rPr lang="it-IT" sz="2300" dirty="0" smtClean="0">
                <a:solidFill>
                  <a:srgbClr val="000000"/>
                </a:solidFill>
                <a:latin typeface="TT58o00"/>
              </a:rPr>
              <a:t>)	</a:t>
            </a:r>
          </a:p>
          <a:p>
            <a:pPr marL="0" indent="0" algn="just">
              <a:buNone/>
            </a:pPr>
            <a:r>
              <a:rPr lang="it-IT" sz="2300" dirty="0">
                <a:solidFill>
                  <a:srgbClr val="000000"/>
                </a:solidFill>
                <a:latin typeface="TT58o00"/>
              </a:rPr>
              <a:t>	</a:t>
            </a:r>
            <a:r>
              <a:rPr lang="it-IT" sz="2300" dirty="0" smtClean="0">
                <a:solidFill>
                  <a:srgbClr val="000000"/>
                </a:solidFill>
                <a:latin typeface="TT56o00"/>
              </a:rPr>
              <a:t>• </a:t>
            </a:r>
            <a:r>
              <a:rPr lang="it-IT" sz="2300" dirty="0">
                <a:solidFill>
                  <a:srgbClr val="000000"/>
                </a:solidFill>
                <a:latin typeface="TT5Eo00"/>
              </a:rPr>
              <a:t>Elenco iscritti al 31/12/2014 </a:t>
            </a:r>
            <a:r>
              <a:rPr lang="it-IT" sz="2300" dirty="0">
                <a:solidFill>
                  <a:srgbClr val="000000"/>
                </a:solidFill>
                <a:latin typeface="TT58o00"/>
              </a:rPr>
              <a:t>(esclusi i pensionati nel caso di organizzazioni sindacali) </a:t>
            </a:r>
            <a:r>
              <a:rPr lang="it-IT" sz="2300" dirty="0" smtClean="0">
                <a:solidFill>
                  <a:srgbClr val="000000"/>
                </a:solidFill>
                <a:latin typeface="TT58o00"/>
              </a:rPr>
              <a:t>	redatto 	secondo </a:t>
            </a:r>
            <a:r>
              <a:rPr lang="it-IT" sz="2300" dirty="0">
                <a:solidFill>
                  <a:srgbClr val="000000"/>
                </a:solidFill>
                <a:latin typeface="TT58o00"/>
              </a:rPr>
              <a:t>lo schema di cui </a:t>
            </a:r>
            <a:r>
              <a:rPr lang="it-IT" sz="2300" dirty="0" smtClean="0">
                <a:solidFill>
                  <a:srgbClr val="000000"/>
                </a:solidFill>
                <a:latin typeface="TT58o00"/>
              </a:rPr>
              <a:t>all’</a:t>
            </a:r>
            <a:r>
              <a:rPr lang="it-IT" sz="2300" dirty="0" smtClean="0">
                <a:solidFill>
                  <a:srgbClr val="000000"/>
                </a:solidFill>
                <a:latin typeface="TT5Eo00"/>
              </a:rPr>
              <a:t>Allegato </a:t>
            </a:r>
            <a:r>
              <a:rPr lang="it-IT" sz="2300" dirty="0">
                <a:solidFill>
                  <a:srgbClr val="000000"/>
                </a:solidFill>
                <a:latin typeface="TT5Eo00"/>
              </a:rPr>
              <a:t>D </a:t>
            </a:r>
            <a:r>
              <a:rPr lang="it-IT" sz="2300" dirty="0">
                <a:solidFill>
                  <a:srgbClr val="000000"/>
                </a:solidFill>
                <a:latin typeface="TT58o00"/>
              </a:rPr>
              <a:t>al </a:t>
            </a:r>
            <a:r>
              <a:rPr lang="it-IT" sz="2300" dirty="0" smtClean="0">
                <a:solidFill>
                  <a:srgbClr val="000000"/>
                </a:solidFill>
                <a:latin typeface="TT58o00"/>
              </a:rPr>
              <a:t>DM 156/2011 </a:t>
            </a:r>
            <a:r>
              <a:rPr lang="it-IT" sz="2300" dirty="0">
                <a:solidFill>
                  <a:srgbClr val="000000"/>
                </a:solidFill>
                <a:latin typeface="TT58o00"/>
              </a:rPr>
              <a:t>e presentato su </a:t>
            </a:r>
            <a:r>
              <a:rPr lang="it-IT" sz="2300" dirty="0" smtClean="0">
                <a:solidFill>
                  <a:srgbClr val="000000"/>
                </a:solidFill>
                <a:latin typeface="TT58o00"/>
              </a:rPr>
              <a:t>	apposito </a:t>
            </a:r>
            <a:r>
              <a:rPr lang="it-IT" sz="2300" dirty="0">
                <a:solidFill>
                  <a:srgbClr val="000000"/>
                </a:solidFill>
                <a:latin typeface="TT58o00"/>
              </a:rPr>
              <a:t>supporto digitale </a:t>
            </a:r>
            <a:r>
              <a:rPr lang="it-IT" sz="2300" dirty="0" smtClean="0">
                <a:solidFill>
                  <a:srgbClr val="000000"/>
                </a:solidFill>
                <a:latin typeface="TT58o00"/>
              </a:rPr>
              <a:t>	in </a:t>
            </a:r>
            <a:r>
              <a:rPr lang="it-IT" sz="2300" dirty="0">
                <a:solidFill>
                  <a:srgbClr val="000000"/>
                </a:solidFill>
                <a:latin typeface="TT58o00"/>
              </a:rPr>
              <a:t>formato </a:t>
            </a:r>
            <a:r>
              <a:rPr lang="it-IT" sz="2300" dirty="0" smtClean="0">
                <a:solidFill>
                  <a:srgbClr val="000000"/>
                </a:solidFill>
                <a:latin typeface="TT58o00"/>
              </a:rPr>
              <a:t>PDF/A.</a:t>
            </a:r>
          </a:p>
          <a:p>
            <a:pPr marL="0" indent="0" algn="just">
              <a:buNone/>
            </a:pPr>
            <a:r>
              <a:rPr lang="it-IT" sz="2300" dirty="0" smtClean="0">
                <a:solidFill>
                  <a:srgbClr val="000000"/>
                </a:solidFill>
                <a:latin typeface="TT7Eo00"/>
              </a:rPr>
              <a:t>	</a:t>
            </a:r>
            <a:r>
              <a:rPr lang="it-IT" sz="2300" dirty="0" smtClean="0">
                <a:solidFill>
                  <a:srgbClr val="000000"/>
                </a:solidFill>
                <a:latin typeface="TT5Eo00"/>
              </a:rPr>
              <a:t>I </a:t>
            </a:r>
            <a:r>
              <a:rPr lang="it-IT" sz="2300" dirty="0" err="1" smtClean="0">
                <a:solidFill>
                  <a:srgbClr val="000000"/>
                </a:solidFill>
                <a:latin typeface="TT5Eo00"/>
              </a:rPr>
              <a:t>files</a:t>
            </a:r>
            <a:r>
              <a:rPr lang="it-IT" sz="2300" dirty="0" smtClean="0">
                <a:solidFill>
                  <a:srgbClr val="000000"/>
                </a:solidFill>
                <a:latin typeface="TT5Eo00"/>
              </a:rPr>
              <a:t> contenuti nei supporti digitali </a:t>
            </a:r>
            <a:r>
              <a:rPr lang="it-IT" sz="2300" dirty="0">
                <a:solidFill>
                  <a:srgbClr val="000000"/>
                </a:solidFill>
                <a:latin typeface="TT5Eo00"/>
              </a:rPr>
              <a:t>non </a:t>
            </a:r>
            <a:r>
              <a:rPr lang="it-IT" sz="2300" dirty="0" smtClean="0">
                <a:solidFill>
                  <a:srgbClr val="000000"/>
                </a:solidFill>
                <a:latin typeface="TT5Eo00"/>
              </a:rPr>
              <a:t>riscrivibili devono </a:t>
            </a:r>
            <a:r>
              <a:rPr lang="it-IT" sz="2300" dirty="0">
                <a:solidFill>
                  <a:srgbClr val="000000"/>
                </a:solidFill>
                <a:latin typeface="TT5Eo00"/>
              </a:rPr>
              <a:t>essere firmati </a:t>
            </a:r>
            <a:r>
              <a:rPr lang="it-IT" sz="2300" dirty="0" smtClean="0">
                <a:solidFill>
                  <a:srgbClr val="000000"/>
                </a:solidFill>
                <a:latin typeface="TT5Eo00"/>
              </a:rPr>
              <a:t>digitalmente e </a:t>
            </a:r>
            <a:r>
              <a:rPr lang="it-IT" sz="2300" dirty="0">
                <a:solidFill>
                  <a:srgbClr val="000000"/>
                </a:solidFill>
                <a:latin typeface="TT5Eo00"/>
              </a:rPr>
              <a:t>crittografati con tecnica asimmetrica utilizzando una chiave pubblica </a:t>
            </a:r>
            <a:r>
              <a:rPr lang="it-IT" sz="2300" dirty="0" smtClean="0">
                <a:solidFill>
                  <a:srgbClr val="000000"/>
                </a:solidFill>
                <a:latin typeface="TT5Eo00"/>
              </a:rPr>
              <a:t>	indicata </a:t>
            </a:r>
            <a:r>
              <a:rPr lang="it-IT" sz="2300" dirty="0">
                <a:solidFill>
                  <a:srgbClr val="000000"/>
                </a:solidFill>
                <a:latin typeface="TT5Eo00"/>
              </a:rPr>
              <a:t>dalla Camera di Commercio </a:t>
            </a:r>
            <a:r>
              <a:rPr lang="it-IT" sz="2300" dirty="0">
                <a:solidFill>
                  <a:srgbClr val="000000"/>
                </a:solidFill>
                <a:latin typeface="TT58o00"/>
              </a:rPr>
              <a:t>e resa nota tramite pubblicazione sul sito internet </a:t>
            </a:r>
            <a:r>
              <a:rPr lang="it-IT" sz="2300" dirty="0" smtClean="0">
                <a:solidFill>
                  <a:srgbClr val="000000"/>
                </a:solidFill>
                <a:latin typeface="TT58o00"/>
              </a:rPr>
              <a:t>istituzionale </a:t>
            </a:r>
            <a:r>
              <a:rPr lang="it-IT" sz="2300" dirty="0" smtClean="0">
                <a:solidFill>
                  <a:srgbClr val="FF0000"/>
                </a:solidFill>
                <a:latin typeface="TT5Eo00"/>
              </a:rPr>
              <a:t>(procedura consigliata</a:t>
            </a:r>
            <a:r>
              <a:rPr lang="it-IT" sz="2300" dirty="0">
                <a:solidFill>
                  <a:srgbClr val="FF0000"/>
                </a:solidFill>
                <a:latin typeface="TT5Eo00"/>
              </a:rPr>
              <a:t>, totale 2 buste, una interna all’altra)</a:t>
            </a:r>
          </a:p>
          <a:p>
            <a:pPr marL="0" indent="0" algn="just">
              <a:buNone/>
            </a:pPr>
            <a:endParaRPr lang="it-IT" sz="2300" dirty="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30193886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0"/>
            <a:ext cx="8911687" cy="613611"/>
          </a:xfrm>
        </p:spPr>
        <p:txBody>
          <a:bodyPr>
            <a:normAutofit fontScale="90000"/>
          </a:bodyPr>
          <a:lstStyle/>
          <a:p>
            <a:r>
              <a:rPr lang="it-IT" dirty="0" smtClean="0"/>
              <a:t>CRITTOGRAFIA</a:t>
            </a:r>
            <a:endParaRPr lang="it-IT" dirty="0"/>
          </a:p>
        </p:txBody>
      </p:sp>
      <p:sp>
        <p:nvSpPr>
          <p:cNvPr id="3" name="Segnaposto contenuto 2"/>
          <p:cNvSpPr>
            <a:spLocks noGrp="1"/>
          </p:cNvSpPr>
          <p:nvPr>
            <p:ph idx="1"/>
          </p:nvPr>
        </p:nvSpPr>
        <p:spPr>
          <a:xfrm>
            <a:off x="2589212" y="613611"/>
            <a:ext cx="8915400" cy="6063915"/>
          </a:xfrm>
        </p:spPr>
        <p:txBody>
          <a:bodyPr>
            <a:noAutofit/>
          </a:bodyPr>
          <a:lstStyle/>
          <a:p>
            <a:pPr algn="just"/>
            <a:r>
              <a:rPr lang="it-IT" sz="1550" b="1" dirty="0">
                <a:solidFill>
                  <a:schemeClr val="tx1"/>
                </a:solidFill>
              </a:rPr>
              <a:t>Per la crittografia sono fornite istruzioni dettagliate sul sito camerale</a:t>
            </a:r>
          </a:p>
          <a:p>
            <a:pPr marL="0" indent="0" algn="just">
              <a:buNone/>
            </a:pPr>
            <a:r>
              <a:rPr lang="it-IT" sz="1550" b="1" dirty="0" smtClean="0">
                <a:solidFill>
                  <a:schemeClr val="tx1"/>
                </a:solidFill>
              </a:rPr>
              <a:t>	</a:t>
            </a:r>
            <a:endParaRPr lang="it-IT" sz="1550" b="1" dirty="0">
              <a:solidFill>
                <a:schemeClr val="tx1"/>
              </a:solidFill>
            </a:endParaRPr>
          </a:p>
          <a:p>
            <a:pPr algn="just"/>
            <a:r>
              <a:rPr lang="it-IT" sz="1550" b="1" dirty="0">
                <a:solidFill>
                  <a:schemeClr val="tx1"/>
                </a:solidFill>
              </a:rPr>
              <a:t>La documentazione, contenuta in plico sigillato, può essere:</a:t>
            </a:r>
          </a:p>
          <a:p>
            <a:pPr marL="0" indent="0" algn="just">
              <a:buNone/>
            </a:pPr>
            <a:r>
              <a:rPr lang="it-IT" sz="1550" b="1" dirty="0" smtClean="0">
                <a:solidFill>
                  <a:schemeClr val="tx1"/>
                </a:solidFill>
              </a:rPr>
              <a:t>	-consegnata </a:t>
            </a:r>
            <a:r>
              <a:rPr lang="it-IT" sz="1550" b="1" dirty="0">
                <a:solidFill>
                  <a:schemeClr val="tx1"/>
                </a:solidFill>
              </a:rPr>
              <a:t>presso la Sede della Camera di Commercio di Caltanissetta, </a:t>
            </a:r>
            <a:r>
              <a:rPr lang="it-IT" sz="1550" b="1" dirty="0" smtClean="0">
                <a:solidFill>
                  <a:schemeClr val="tx1"/>
                </a:solidFill>
              </a:rPr>
              <a:t>	Commissario </a:t>
            </a:r>
            <a:r>
              <a:rPr lang="it-IT" sz="1550" b="1" dirty="0">
                <a:solidFill>
                  <a:schemeClr val="tx1"/>
                </a:solidFill>
              </a:rPr>
              <a:t>ad acta – Segreteria 	Generale – Corso Vittorio Emanuele </a:t>
            </a:r>
            <a:r>
              <a:rPr lang="it-IT" sz="1550" b="1" dirty="0" smtClean="0">
                <a:solidFill>
                  <a:schemeClr val="tx1"/>
                </a:solidFill>
              </a:rPr>
              <a:t>n.38 – 	93100 CALTANISSETTA entro </a:t>
            </a:r>
            <a:r>
              <a:rPr lang="it-IT" sz="1550" b="1" dirty="0">
                <a:solidFill>
                  <a:schemeClr val="tx1"/>
                </a:solidFill>
              </a:rPr>
              <a:t>e non oltre </a:t>
            </a:r>
            <a:r>
              <a:rPr lang="it-IT" sz="1550" b="1" dirty="0" smtClean="0">
                <a:solidFill>
                  <a:schemeClr val="tx1"/>
                </a:solidFill>
              </a:rPr>
              <a:t>il termine previsto dall’Avviso.</a:t>
            </a:r>
            <a:endParaRPr lang="it-IT" sz="1550" b="1" dirty="0">
              <a:solidFill>
                <a:schemeClr val="tx1"/>
              </a:solidFill>
            </a:endParaRPr>
          </a:p>
          <a:p>
            <a:pPr marL="0" indent="0" algn="just">
              <a:buNone/>
            </a:pPr>
            <a:r>
              <a:rPr lang="it-IT" sz="1550" b="1" dirty="0" smtClean="0">
                <a:solidFill>
                  <a:schemeClr val="tx1"/>
                </a:solidFill>
              </a:rPr>
              <a:t>OPPURE</a:t>
            </a:r>
          </a:p>
          <a:p>
            <a:pPr marL="400050" lvl="1" indent="0" algn="just">
              <a:buNone/>
            </a:pPr>
            <a:r>
              <a:rPr lang="it-IT" sz="1550" b="1" dirty="0">
                <a:solidFill>
                  <a:schemeClr val="tx1"/>
                </a:solidFill>
              </a:rPr>
              <a:t>-</a:t>
            </a:r>
            <a:r>
              <a:rPr lang="it-IT" sz="1550" b="1" dirty="0" smtClean="0">
                <a:solidFill>
                  <a:schemeClr val="tx1"/>
                </a:solidFill>
              </a:rPr>
              <a:t>trasmessa </a:t>
            </a:r>
            <a:r>
              <a:rPr lang="it-IT" sz="1550" b="1" dirty="0">
                <a:solidFill>
                  <a:schemeClr val="tx1"/>
                </a:solidFill>
              </a:rPr>
              <a:t>a mezzo raccomandata con ricevuta di ritorno all’indirizzo Camera di Commercio di Caltanissetta, </a:t>
            </a:r>
            <a:r>
              <a:rPr lang="it-IT" sz="1550" b="1" dirty="0" smtClean="0">
                <a:solidFill>
                  <a:schemeClr val="tx1"/>
                </a:solidFill>
              </a:rPr>
              <a:t>Commissario </a:t>
            </a:r>
            <a:r>
              <a:rPr lang="it-IT" sz="1550" b="1" dirty="0">
                <a:solidFill>
                  <a:schemeClr val="tx1"/>
                </a:solidFill>
              </a:rPr>
              <a:t>ad acta – Segreteria </a:t>
            </a:r>
            <a:r>
              <a:rPr lang="it-IT" sz="1550" b="1" dirty="0" smtClean="0">
                <a:solidFill>
                  <a:schemeClr val="tx1"/>
                </a:solidFill>
              </a:rPr>
              <a:t>Generale </a:t>
            </a:r>
            <a:r>
              <a:rPr lang="it-IT" sz="1550" b="1" dirty="0">
                <a:solidFill>
                  <a:schemeClr val="tx1"/>
                </a:solidFill>
              </a:rPr>
              <a:t>– Corso Vittorio Emanuele n.38 </a:t>
            </a:r>
            <a:r>
              <a:rPr lang="it-IT" sz="1550" b="1" dirty="0" smtClean="0">
                <a:solidFill>
                  <a:schemeClr val="tx1"/>
                </a:solidFill>
              </a:rPr>
              <a:t>– 93100 CALTANISSETTA. La </a:t>
            </a:r>
            <a:r>
              <a:rPr lang="it-IT" sz="1550" b="1" dirty="0">
                <a:solidFill>
                  <a:schemeClr val="tx1"/>
                </a:solidFill>
              </a:rPr>
              <a:t>documentazione deve pervenire entro e non oltre </a:t>
            </a:r>
            <a:r>
              <a:rPr lang="it-IT" sz="1550" b="1" dirty="0" smtClean="0">
                <a:solidFill>
                  <a:schemeClr val="tx1"/>
                </a:solidFill>
              </a:rPr>
              <a:t>il termine previsto dall’Avviso, e </a:t>
            </a:r>
            <a:r>
              <a:rPr lang="it-IT" sz="1550" b="1" dirty="0">
                <a:solidFill>
                  <a:schemeClr val="tx1"/>
                </a:solidFill>
              </a:rPr>
              <a:t>non sarà considerata, ai fini del rispetto </a:t>
            </a:r>
            <a:r>
              <a:rPr lang="it-IT" sz="1550" b="1" dirty="0" smtClean="0">
                <a:solidFill>
                  <a:schemeClr val="tx1"/>
                </a:solidFill>
              </a:rPr>
              <a:t>del termine </a:t>
            </a:r>
            <a:r>
              <a:rPr lang="it-IT" sz="1550" b="1" dirty="0">
                <a:solidFill>
                  <a:schemeClr val="tx1"/>
                </a:solidFill>
              </a:rPr>
              <a:t>indicato, la data di spedizione della raccomandata (Circolare MISE 217427 del 16/11/2011).</a:t>
            </a:r>
          </a:p>
          <a:p>
            <a:pPr algn="just"/>
            <a:r>
              <a:rPr lang="it-IT" sz="1550" b="1" dirty="0">
                <a:solidFill>
                  <a:schemeClr val="tx1"/>
                </a:solidFill>
              </a:rPr>
              <a:t>ATTENZIONE: Il plico deve recare all’esterno – oltre a intestazione e indirizzo del mittente – la seguente dicitura:</a:t>
            </a:r>
          </a:p>
          <a:p>
            <a:pPr marL="0" indent="0" algn="just">
              <a:buNone/>
            </a:pPr>
            <a:r>
              <a:rPr lang="it-IT" sz="1550" b="1" dirty="0" smtClean="0">
                <a:solidFill>
                  <a:schemeClr val="tx1"/>
                </a:solidFill>
              </a:rPr>
              <a:t>	</a:t>
            </a:r>
            <a:r>
              <a:rPr lang="it-IT" sz="1550" b="1" dirty="0">
                <a:solidFill>
                  <a:schemeClr val="tx1"/>
                </a:solidFill>
              </a:rPr>
              <a:t>“COSTITUZIONE CONSIGLIO CAMERALE – SETTORE…( indicare il settore ).… – 	TERMINE </a:t>
            </a:r>
            <a:r>
              <a:rPr lang="it-IT" sz="1550" b="1" dirty="0" smtClean="0">
                <a:solidFill>
                  <a:schemeClr val="tx1"/>
                </a:solidFill>
              </a:rPr>
              <a:t>	gg/mm/anno</a:t>
            </a:r>
            <a:r>
              <a:rPr lang="it-IT" sz="1550" b="1" dirty="0">
                <a:solidFill>
                  <a:schemeClr val="tx1"/>
                </a:solidFill>
              </a:rPr>
              <a:t>.</a:t>
            </a:r>
          </a:p>
          <a:p>
            <a:pPr algn="just"/>
            <a:r>
              <a:rPr lang="it-IT" sz="1550" b="1" dirty="0" smtClean="0">
                <a:solidFill>
                  <a:schemeClr val="tx1"/>
                </a:solidFill>
              </a:rPr>
              <a:t>NON </a:t>
            </a:r>
            <a:r>
              <a:rPr lang="it-IT" sz="1550" b="1" dirty="0">
                <a:solidFill>
                  <a:schemeClr val="tx1"/>
                </a:solidFill>
              </a:rPr>
              <a:t>E’ CONSENTITO l’invio della documentazione tramite PEC (Circolare MISE 67049 del 16/3/2012)</a:t>
            </a:r>
          </a:p>
        </p:txBody>
      </p:sp>
      <p:sp>
        <p:nvSpPr>
          <p:cNvPr id="4" name="Segnaposto numero diapositiva 3"/>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21965901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156411"/>
            <a:ext cx="8911687" cy="745957"/>
          </a:xfrm>
        </p:spPr>
        <p:txBody>
          <a:bodyPr>
            <a:normAutofit/>
          </a:bodyPr>
          <a:lstStyle/>
          <a:p>
            <a:r>
              <a:rPr lang="it-IT" dirty="0" smtClean="0"/>
              <a:t>APPARENTAMENTI</a:t>
            </a:r>
            <a:endParaRPr lang="it-IT" dirty="0"/>
          </a:p>
        </p:txBody>
      </p:sp>
      <p:sp>
        <p:nvSpPr>
          <p:cNvPr id="3" name="Segnaposto contenuto 2"/>
          <p:cNvSpPr>
            <a:spLocks noGrp="1"/>
          </p:cNvSpPr>
          <p:nvPr>
            <p:ph idx="1"/>
          </p:nvPr>
        </p:nvSpPr>
        <p:spPr>
          <a:xfrm>
            <a:off x="2589212" y="902368"/>
            <a:ext cx="9361598" cy="5642812"/>
          </a:xfrm>
        </p:spPr>
        <p:txBody>
          <a:bodyPr>
            <a:normAutofit lnSpcReduction="10000"/>
          </a:bodyPr>
          <a:lstStyle/>
          <a:p>
            <a:pPr algn="just"/>
            <a:r>
              <a:rPr lang="it-IT" sz="2400" dirty="0">
                <a:latin typeface="TT5Co00"/>
              </a:rPr>
              <a:t>Allegato E al D.M. n. 156/2011</a:t>
            </a:r>
            <a:endParaRPr lang="it-IT" sz="2000" dirty="0">
              <a:solidFill>
                <a:schemeClr val="tx1"/>
              </a:solidFill>
              <a:latin typeface="TT5Co00"/>
            </a:endParaRPr>
          </a:p>
          <a:p>
            <a:pPr algn="just"/>
            <a:r>
              <a:rPr lang="it-IT" sz="2000" dirty="0" smtClean="0">
                <a:solidFill>
                  <a:schemeClr val="tx1"/>
                </a:solidFill>
                <a:latin typeface="TT58o00"/>
              </a:rPr>
              <a:t>Due </a:t>
            </a:r>
            <a:r>
              <a:rPr lang="it-IT" sz="2000" dirty="0">
                <a:solidFill>
                  <a:schemeClr val="tx1"/>
                </a:solidFill>
                <a:latin typeface="TT58o00"/>
              </a:rPr>
              <a:t>o più Organizzazioni imprenditoriali, due o più Organizzazioni sindacali, due o più Associazioni dei consumatori possono concorrere congiuntamente </a:t>
            </a:r>
            <a:r>
              <a:rPr lang="it-IT" sz="2000" dirty="0" smtClean="0">
                <a:solidFill>
                  <a:schemeClr val="tx1"/>
                </a:solidFill>
                <a:latin typeface="TT58o00"/>
              </a:rPr>
              <a:t>tra loro </a:t>
            </a:r>
            <a:r>
              <a:rPr lang="it-IT" sz="2000" dirty="0">
                <a:solidFill>
                  <a:schemeClr val="tx1"/>
                </a:solidFill>
                <a:latin typeface="TT58o00"/>
              </a:rPr>
              <a:t>all’assegnazione della rappresentanza in seno al Consiglio.</a:t>
            </a:r>
          </a:p>
          <a:p>
            <a:pPr algn="just"/>
            <a:r>
              <a:rPr lang="it-IT" sz="2000" dirty="0">
                <a:solidFill>
                  <a:schemeClr val="tx1"/>
                </a:solidFill>
                <a:latin typeface="TT58o00"/>
              </a:rPr>
              <a:t>A tal fine devono far pervenire alla Camera di Commercio </a:t>
            </a:r>
            <a:r>
              <a:rPr lang="it-IT" sz="2000" dirty="0">
                <a:solidFill>
                  <a:schemeClr val="tx1"/>
                </a:solidFill>
                <a:latin typeface="TT5Eo00"/>
              </a:rPr>
              <a:t>entro il </a:t>
            </a:r>
            <a:r>
              <a:rPr lang="it-IT" sz="2000" dirty="0" smtClean="0">
                <a:solidFill>
                  <a:schemeClr val="tx1"/>
                </a:solidFill>
                <a:latin typeface="TT5Eo00"/>
              </a:rPr>
              <a:t>termine fissato dall’Avviso </a:t>
            </a:r>
            <a:r>
              <a:rPr lang="it-IT" sz="2000" dirty="0">
                <a:solidFill>
                  <a:schemeClr val="tx1"/>
                </a:solidFill>
                <a:latin typeface="TT58o00"/>
              </a:rPr>
              <a:t>una dichiarazione contenente l’</a:t>
            </a:r>
            <a:r>
              <a:rPr lang="it-IT" sz="2000" dirty="0">
                <a:solidFill>
                  <a:schemeClr val="tx1"/>
                </a:solidFill>
                <a:latin typeface="TT5Eo00"/>
              </a:rPr>
              <a:t>impegno a partecipare unitariamente </a:t>
            </a:r>
            <a:r>
              <a:rPr lang="it-IT" sz="2000" dirty="0" smtClean="0">
                <a:solidFill>
                  <a:schemeClr val="tx1"/>
                </a:solidFill>
                <a:latin typeface="TT5Eo00"/>
              </a:rPr>
              <a:t>al procedimento </a:t>
            </a:r>
            <a:r>
              <a:rPr lang="it-IT" sz="2000" dirty="0">
                <a:solidFill>
                  <a:schemeClr val="tx1"/>
                </a:solidFill>
                <a:latin typeface="TT58o00"/>
              </a:rPr>
              <a:t>per la nomina dei componenti il Consiglio camerale:</a:t>
            </a:r>
          </a:p>
          <a:p>
            <a:pPr marL="0" indent="0" algn="just">
              <a:buNone/>
            </a:pPr>
            <a:r>
              <a:rPr lang="it-IT" sz="2000" dirty="0" smtClean="0">
                <a:solidFill>
                  <a:schemeClr val="tx1"/>
                </a:solidFill>
                <a:latin typeface="TT56o00"/>
              </a:rPr>
              <a:t>	• </a:t>
            </a:r>
            <a:r>
              <a:rPr lang="it-IT" sz="2000" dirty="0">
                <a:solidFill>
                  <a:schemeClr val="tx1"/>
                </a:solidFill>
                <a:latin typeface="TT58o00"/>
              </a:rPr>
              <a:t>redatta, a pena di esclusione dal procedimento, secondo lo schema </a:t>
            </a:r>
            <a:r>
              <a:rPr lang="it-IT" sz="2000" dirty="0" smtClean="0">
                <a:solidFill>
                  <a:schemeClr val="tx1"/>
                </a:solidFill>
                <a:latin typeface="TT58o00"/>
              </a:rPr>
              <a:t>	dell’</a:t>
            </a:r>
            <a:r>
              <a:rPr lang="it-IT" sz="2000" dirty="0" smtClean="0">
                <a:solidFill>
                  <a:schemeClr val="tx1"/>
                </a:solidFill>
                <a:latin typeface="TT5Eo00"/>
              </a:rPr>
              <a:t>Allegato E </a:t>
            </a:r>
            <a:r>
              <a:rPr lang="it-IT" sz="2000" dirty="0" smtClean="0">
                <a:solidFill>
                  <a:schemeClr val="tx1"/>
                </a:solidFill>
                <a:latin typeface="TT58o00"/>
              </a:rPr>
              <a:t>al D.M</a:t>
            </a:r>
            <a:r>
              <a:rPr lang="it-IT" sz="2000" dirty="0">
                <a:solidFill>
                  <a:schemeClr val="tx1"/>
                </a:solidFill>
                <a:latin typeface="TT58o00"/>
              </a:rPr>
              <a:t>. n.156/11</a:t>
            </a:r>
          </a:p>
          <a:p>
            <a:pPr marL="0" indent="0" algn="just">
              <a:buNone/>
            </a:pPr>
            <a:r>
              <a:rPr lang="it-IT" sz="2000" dirty="0" smtClean="0">
                <a:solidFill>
                  <a:schemeClr val="tx1"/>
                </a:solidFill>
                <a:latin typeface="TT56o00"/>
              </a:rPr>
              <a:t>	• </a:t>
            </a:r>
            <a:r>
              <a:rPr lang="it-IT" sz="2000" dirty="0">
                <a:solidFill>
                  <a:schemeClr val="tx1"/>
                </a:solidFill>
                <a:latin typeface="TT5Eo00"/>
              </a:rPr>
              <a:t>sottoscritta congiuntamente dai legali rappresentanti </a:t>
            </a:r>
            <a:r>
              <a:rPr lang="it-IT" sz="2000" dirty="0">
                <a:solidFill>
                  <a:schemeClr val="tx1"/>
                </a:solidFill>
                <a:latin typeface="TT58o00"/>
              </a:rPr>
              <a:t>delle Organizzazioni o </a:t>
            </a:r>
            <a:r>
              <a:rPr lang="it-IT" sz="2000" dirty="0" smtClean="0">
                <a:solidFill>
                  <a:schemeClr val="tx1"/>
                </a:solidFill>
                <a:latin typeface="TT58o00"/>
              </a:rPr>
              <a:t>	delle Associazioni </a:t>
            </a:r>
            <a:r>
              <a:rPr lang="it-IT" sz="2000" dirty="0">
                <a:solidFill>
                  <a:schemeClr val="tx1"/>
                </a:solidFill>
                <a:latin typeface="TT58o00"/>
              </a:rPr>
              <a:t>partecipanti, con allegata copia dei </a:t>
            </a:r>
            <a:r>
              <a:rPr lang="it-IT" sz="2000" dirty="0" smtClean="0">
                <a:solidFill>
                  <a:schemeClr val="tx1"/>
                </a:solidFill>
                <a:latin typeface="TT58o00"/>
              </a:rPr>
              <a:t>documenti di </a:t>
            </a:r>
            <a:r>
              <a:rPr lang="it-IT" sz="2000" dirty="0">
                <a:solidFill>
                  <a:schemeClr val="tx1"/>
                </a:solidFill>
                <a:latin typeface="TT58o00"/>
              </a:rPr>
              <a:t>identità </a:t>
            </a:r>
            <a:r>
              <a:rPr lang="it-IT" sz="2000" dirty="0" smtClean="0">
                <a:solidFill>
                  <a:schemeClr val="tx1"/>
                </a:solidFill>
                <a:latin typeface="TT58o00"/>
              </a:rPr>
              <a:t>	validi</a:t>
            </a:r>
            <a:r>
              <a:rPr lang="it-IT" sz="2000" dirty="0">
                <a:solidFill>
                  <a:schemeClr val="tx1"/>
                </a:solidFill>
                <a:latin typeface="TT58o00"/>
              </a:rPr>
              <a:t>, non </a:t>
            </a:r>
            <a:r>
              <a:rPr lang="it-IT" sz="2000" dirty="0" smtClean="0">
                <a:solidFill>
                  <a:schemeClr val="tx1"/>
                </a:solidFill>
                <a:latin typeface="TT58o00"/>
              </a:rPr>
              <a:t>autenticati</a:t>
            </a:r>
            <a:r>
              <a:rPr lang="it-IT" sz="2000" dirty="0">
                <a:solidFill>
                  <a:schemeClr val="tx1"/>
                </a:solidFill>
                <a:latin typeface="TT58o00"/>
              </a:rPr>
              <a:t>, dei sottoscrittori.</a:t>
            </a:r>
          </a:p>
          <a:p>
            <a:pPr marL="0" indent="0" algn="just">
              <a:buNone/>
            </a:pPr>
            <a:r>
              <a:rPr lang="it-IT" sz="2000" dirty="0" smtClean="0">
                <a:solidFill>
                  <a:schemeClr val="tx1"/>
                </a:solidFill>
                <a:latin typeface="TT56o00"/>
              </a:rPr>
              <a:t>	• </a:t>
            </a:r>
            <a:r>
              <a:rPr lang="it-IT" sz="2000" dirty="0">
                <a:solidFill>
                  <a:schemeClr val="tx1"/>
                </a:solidFill>
                <a:latin typeface="TT58o00"/>
              </a:rPr>
              <a:t>presentata contestualmente agli allegati A e B (per le Organizzazioni </a:t>
            </a:r>
            <a:r>
              <a:rPr lang="it-IT" sz="2000" dirty="0" smtClean="0">
                <a:solidFill>
                  <a:schemeClr val="tx1"/>
                </a:solidFill>
                <a:latin typeface="TT58o00"/>
              </a:rPr>
              <a:t>	imprenditoriali) oppure </a:t>
            </a:r>
            <a:r>
              <a:rPr lang="it-IT" sz="2000" dirty="0">
                <a:solidFill>
                  <a:schemeClr val="tx1"/>
                </a:solidFill>
                <a:latin typeface="TT58o00"/>
              </a:rPr>
              <a:t>C e D (per Organizzazioni Sindacali </a:t>
            </a:r>
            <a:r>
              <a:rPr lang="it-IT" sz="2000" dirty="0" smtClean="0">
                <a:solidFill>
                  <a:schemeClr val="tx1"/>
                </a:solidFill>
                <a:latin typeface="TT58o00"/>
              </a:rPr>
              <a:t>e 	Associazioni </a:t>
            </a:r>
            <a:r>
              <a:rPr lang="it-IT" sz="2000" dirty="0">
                <a:solidFill>
                  <a:schemeClr val="tx1"/>
                </a:solidFill>
                <a:latin typeface="TT58o00"/>
              </a:rPr>
              <a:t>dei consumatori).</a:t>
            </a:r>
            <a:endParaRPr lang="it-IT" sz="2000" dirty="0">
              <a:solidFill>
                <a:schemeClr val="tx1"/>
              </a:solidFill>
            </a:endParaRPr>
          </a:p>
        </p:txBody>
      </p:sp>
      <p:sp>
        <p:nvSpPr>
          <p:cNvPr id="4" name="Segnaposto numero diapositiva 3"/>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18814611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180475"/>
            <a:ext cx="8911687" cy="782052"/>
          </a:xfrm>
        </p:spPr>
        <p:txBody>
          <a:bodyPr/>
          <a:lstStyle/>
          <a:p>
            <a:r>
              <a:rPr lang="it-IT" dirty="0" smtClean="0"/>
              <a:t>SCIOGLIMENTO dell’Apparentamento</a:t>
            </a:r>
            <a:endParaRPr lang="it-IT" dirty="0"/>
          </a:p>
        </p:txBody>
      </p:sp>
      <p:sp>
        <p:nvSpPr>
          <p:cNvPr id="3" name="Segnaposto contenuto 2"/>
          <p:cNvSpPr>
            <a:spLocks noGrp="1"/>
          </p:cNvSpPr>
          <p:nvPr>
            <p:ph idx="1"/>
          </p:nvPr>
        </p:nvSpPr>
        <p:spPr>
          <a:xfrm>
            <a:off x="2589211" y="1335819"/>
            <a:ext cx="9464966" cy="5197328"/>
          </a:xfrm>
        </p:spPr>
        <p:txBody>
          <a:bodyPr>
            <a:noAutofit/>
          </a:bodyPr>
          <a:lstStyle/>
          <a:p>
            <a:pPr algn="just"/>
            <a:r>
              <a:rPr lang="it-IT" sz="2100" u="sng" dirty="0" smtClean="0">
                <a:latin typeface="TT5Eo00"/>
              </a:rPr>
              <a:t>Scioglimento </a:t>
            </a:r>
            <a:r>
              <a:rPr lang="it-IT" sz="2100" u="sng" dirty="0">
                <a:latin typeface="TT5Eo00"/>
              </a:rPr>
              <a:t>volontario</a:t>
            </a:r>
            <a:r>
              <a:rPr lang="it-IT" sz="2100" dirty="0">
                <a:latin typeface="TT5Eo00"/>
              </a:rPr>
              <a:t>: </a:t>
            </a:r>
            <a:r>
              <a:rPr lang="it-IT" sz="2100" dirty="0">
                <a:latin typeface="TT58o00"/>
              </a:rPr>
              <a:t>qualora le parti aderenti, o anche solo una o più di esse, dichiarano di non voler più partecipare al </a:t>
            </a:r>
            <a:r>
              <a:rPr lang="it-IT" sz="2100" dirty="0" smtClean="0">
                <a:latin typeface="TT58o00"/>
              </a:rPr>
              <a:t>procedimento di </a:t>
            </a:r>
            <a:r>
              <a:rPr lang="it-IT" sz="2100" dirty="0">
                <a:latin typeface="TT58o00"/>
              </a:rPr>
              <a:t>apparentamento (DM 156/2011 art. 6, c. 1, </a:t>
            </a:r>
            <a:r>
              <a:rPr lang="it-IT" sz="2100" dirty="0" err="1">
                <a:latin typeface="TT58o00"/>
              </a:rPr>
              <a:t>lett</a:t>
            </a:r>
            <a:r>
              <a:rPr lang="it-IT" sz="2100" dirty="0">
                <a:latin typeface="TT58o00"/>
              </a:rPr>
              <a:t>. a).</a:t>
            </a:r>
          </a:p>
          <a:p>
            <a:pPr algn="just"/>
            <a:r>
              <a:rPr lang="it-IT" sz="2100" u="sng" dirty="0" smtClean="0">
                <a:latin typeface="TT5Eo00"/>
              </a:rPr>
              <a:t>Scioglimento </a:t>
            </a:r>
            <a:r>
              <a:rPr lang="it-IT" sz="2100" u="sng" dirty="0">
                <a:latin typeface="TT5Eo00"/>
              </a:rPr>
              <a:t>ex </a:t>
            </a:r>
            <a:r>
              <a:rPr lang="it-IT" sz="2100" u="sng" dirty="0" err="1">
                <a:latin typeface="TT5Eo00"/>
              </a:rPr>
              <a:t>lege</a:t>
            </a:r>
            <a:r>
              <a:rPr lang="it-IT" sz="2100" dirty="0">
                <a:latin typeface="TT5Eo00"/>
              </a:rPr>
              <a:t>: </a:t>
            </a:r>
            <a:r>
              <a:rPr lang="it-IT" sz="2100" dirty="0">
                <a:latin typeface="TT58o00"/>
              </a:rPr>
              <a:t>qualora nei termini previsti non vengono formulate le designazioni dei consiglieri espressione dell’apparentamento </a:t>
            </a:r>
            <a:r>
              <a:rPr lang="it-IT" sz="2100" dirty="0" smtClean="0">
                <a:latin typeface="TT58o00"/>
              </a:rPr>
              <a:t>oppure vengono </a:t>
            </a:r>
            <a:r>
              <a:rPr lang="it-IT" sz="2100" dirty="0">
                <a:latin typeface="TT58o00"/>
              </a:rPr>
              <a:t>formulate in modo differente dalla richiesta o non sottoscritte da tutte le parti aderenti (DM 156/2011 art. 6, c. 1, </a:t>
            </a:r>
            <a:r>
              <a:rPr lang="it-IT" sz="2100" dirty="0" err="1">
                <a:latin typeface="TT58o00"/>
              </a:rPr>
              <a:t>lett</a:t>
            </a:r>
            <a:r>
              <a:rPr lang="it-IT" sz="2100" dirty="0">
                <a:latin typeface="TT58o00"/>
              </a:rPr>
              <a:t>. b, c).</a:t>
            </a:r>
          </a:p>
          <a:p>
            <a:pPr algn="just"/>
            <a:r>
              <a:rPr lang="it-IT" sz="2100" dirty="0">
                <a:latin typeface="TT58o00"/>
              </a:rPr>
              <a:t>Non è ammessa la presentazione di nuovi apparentamenti nello stesso settore nel quale un apparentamento precedente è sciolto (DM 156/2011 art. 6, c. 2).</a:t>
            </a:r>
          </a:p>
          <a:p>
            <a:pPr algn="just"/>
            <a:r>
              <a:rPr lang="it-IT" sz="2100" dirty="0">
                <a:latin typeface="TT58o00"/>
              </a:rPr>
              <a:t>Dopo lo scioglimento dell’apparentamento, il Presidente della Giunta Regionale sospende il procedimento relativamente al settore interessato e </a:t>
            </a:r>
            <a:r>
              <a:rPr lang="it-IT" sz="2100" dirty="0" smtClean="0">
                <a:latin typeface="TT58o00"/>
              </a:rPr>
              <a:t>individua l’organizzazione </a:t>
            </a:r>
            <a:r>
              <a:rPr lang="it-IT" sz="2100" dirty="0">
                <a:latin typeface="TT58o00"/>
              </a:rPr>
              <a:t>più rappresentativa sulla base dei dati presentati disgiuntamente da ciascuna organizzazione (DM 156/2011 art. 6, c. 3).</a:t>
            </a:r>
            <a:endParaRPr lang="it-IT" sz="2100" dirty="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20464349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120316"/>
            <a:ext cx="8911687" cy="733926"/>
          </a:xfrm>
        </p:spPr>
        <p:txBody>
          <a:bodyPr/>
          <a:lstStyle/>
          <a:p>
            <a:r>
              <a:rPr lang="it-IT" dirty="0" smtClean="0"/>
              <a:t>CASI DI IRRICEVIBILITA’/ESCLUSIONE</a:t>
            </a:r>
            <a:endParaRPr lang="it-IT" dirty="0"/>
          </a:p>
        </p:txBody>
      </p:sp>
      <p:sp>
        <p:nvSpPr>
          <p:cNvPr id="3" name="Segnaposto contenuto 2"/>
          <p:cNvSpPr>
            <a:spLocks noGrp="1"/>
          </p:cNvSpPr>
          <p:nvPr>
            <p:ph idx="1"/>
          </p:nvPr>
        </p:nvSpPr>
        <p:spPr>
          <a:xfrm>
            <a:off x="2589211" y="854242"/>
            <a:ext cx="9075351" cy="5522703"/>
          </a:xfrm>
        </p:spPr>
        <p:txBody>
          <a:bodyPr>
            <a:normAutofit fontScale="92500" lnSpcReduction="10000"/>
          </a:bodyPr>
          <a:lstStyle/>
          <a:p>
            <a:pPr algn="just"/>
            <a:r>
              <a:rPr lang="it-IT" dirty="0" smtClean="0">
                <a:solidFill>
                  <a:schemeClr val="tx1"/>
                </a:solidFill>
                <a:latin typeface="TT56o00"/>
              </a:rPr>
              <a:t>• </a:t>
            </a:r>
            <a:r>
              <a:rPr lang="it-IT" dirty="0">
                <a:solidFill>
                  <a:schemeClr val="tx1"/>
                </a:solidFill>
                <a:latin typeface="TT58o00"/>
              </a:rPr>
              <a:t>nel caso di dichiarazione sostituiva di atto di notorietà </a:t>
            </a:r>
            <a:r>
              <a:rPr lang="it-IT" dirty="0">
                <a:solidFill>
                  <a:schemeClr val="tx1"/>
                </a:solidFill>
                <a:latin typeface="TT5Eo00"/>
              </a:rPr>
              <a:t>non redatta secondo lo schema </a:t>
            </a:r>
            <a:r>
              <a:rPr lang="it-IT" dirty="0">
                <a:solidFill>
                  <a:schemeClr val="tx1"/>
                </a:solidFill>
                <a:latin typeface="TT58o00"/>
              </a:rPr>
              <a:t>di cui all’allegato A (DM 156/2011 art. 2, c. 2 e art. 3</a:t>
            </a:r>
            <a:r>
              <a:rPr lang="it-IT" dirty="0" smtClean="0">
                <a:solidFill>
                  <a:schemeClr val="tx1"/>
                </a:solidFill>
                <a:latin typeface="TT58o00"/>
              </a:rPr>
              <a:t>, c.1</a:t>
            </a:r>
            <a:r>
              <a:rPr lang="it-IT" dirty="0">
                <a:solidFill>
                  <a:schemeClr val="tx1"/>
                </a:solidFill>
                <a:latin typeface="TT58o00"/>
              </a:rPr>
              <a:t>)</a:t>
            </a:r>
          </a:p>
          <a:p>
            <a:pPr algn="just"/>
            <a:r>
              <a:rPr lang="it-IT" dirty="0">
                <a:solidFill>
                  <a:schemeClr val="tx1"/>
                </a:solidFill>
                <a:latin typeface="TT56o00"/>
              </a:rPr>
              <a:t>• </a:t>
            </a:r>
            <a:r>
              <a:rPr lang="it-IT" dirty="0">
                <a:solidFill>
                  <a:schemeClr val="tx1"/>
                </a:solidFill>
                <a:latin typeface="TT58o00"/>
              </a:rPr>
              <a:t>nel caso in cui le organizzazioni imprenditoriali o le organizzazioni sindacali o associazioni di consumatori che intendono concorrere </a:t>
            </a:r>
            <a:r>
              <a:rPr lang="it-IT" dirty="0" smtClean="0">
                <a:solidFill>
                  <a:schemeClr val="tx1"/>
                </a:solidFill>
                <a:latin typeface="TT58o00"/>
              </a:rPr>
              <a:t>in apparentamento </a:t>
            </a:r>
            <a:r>
              <a:rPr lang="it-IT" dirty="0">
                <a:solidFill>
                  <a:schemeClr val="tx1"/>
                </a:solidFill>
                <a:latin typeface="TT5Eo00"/>
              </a:rPr>
              <a:t>non presentino i dati disgiuntamente </a:t>
            </a:r>
            <a:r>
              <a:rPr lang="it-IT" dirty="0">
                <a:solidFill>
                  <a:schemeClr val="tx1"/>
                </a:solidFill>
                <a:latin typeface="TT58o00"/>
              </a:rPr>
              <a:t>come previsto dall’art. 12, comma 2, della Legge 580/1993 (DM 156/2011 art. 4 c. 3)</a:t>
            </a:r>
          </a:p>
          <a:p>
            <a:pPr algn="just"/>
            <a:r>
              <a:rPr lang="it-IT" dirty="0">
                <a:solidFill>
                  <a:schemeClr val="tx1"/>
                </a:solidFill>
                <a:latin typeface="TT56o00"/>
              </a:rPr>
              <a:t>• </a:t>
            </a:r>
            <a:r>
              <a:rPr lang="it-IT" dirty="0">
                <a:solidFill>
                  <a:schemeClr val="tx1"/>
                </a:solidFill>
                <a:latin typeface="TT58o00"/>
              </a:rPr>
              <a:t>nel caso in cui i dati e i documenti trasmessi a norma degli artt. 2, 3 e 4 del DM 156/2011 siano affetti da </a:t>
            </a:r>
            <a:r>
              <a:rPr lang="it-IT" dirty="0">
                <a:solidFill>
                  <a:schemeClr val="tx1"/>
                </a:solidFill>
                <a:latin typeface="TT5Eo00"/>
              </a:rPr>
              <a:t>irregolarità non sanabili </a:t>
            </a:r>
            <a:r>
              <a:rPr lang="it-IT" dirty="0">
                <a:solidFill>
                  <a:schemeClr val="tx1"/>
                </a:solidFill>
                <a:latin typeface="TT58o00"/>
              </a:rPr>
              <a:t>(DM 156/2011 </a:t>
            </a:r>
            <a:r>
              <a:rPr lang="it-IT" dirty="0" smtClean="0">
                <a:solidFill>
                  <a:schemeClr val="tx1"/>
                </a:solidFill>
                <a:latin typeface="TT58o00"/>
              </a:rPr>
              <a:t>art.5 </a:t>
            </a:r>
            <a:r>
              <a:rPr lang="it-IT" dirty="0">
                <a:solidFill>
                  <a:schemeClr val="tx1"/>
                </a:solidFill>
                <a:latin typeface="TT58o00"/>
              </a:rPr>
              <a:t>c. 2).</a:t>
            </a:r>
          </a:p>
          <a:p>
            <a:pPr algn="just"/>
            <a:r>
              <a:rPr lang="it-IT" dirty="0">
                <a:solidFill>
                  <a:schemeClr val="tx1"/>
                </a:solidFill>
                <a:latin typeface="TT56o00"/>
              </a:rPr>
              <a:t>• </a:t>
            </a:r>
            <a:r>
              <a:rPr lang="it-IT" dirty="0">
                <a:solidFill>
                  <a:schemeClr val="tx1"/>
                </a:solidFill>
                <a:latin typeface="TT5Eo00"/>
              </a:rPr>
              <a:t>mancato rispetto del termine </a:t>
            </a:r>
            <a:r>
              <a:rPr lang="it-IT" dirty="0">
                <a:solidFill>
                  <a:schemeClr val="tx1"/>
                </a:solidFill>
                <a:latin typeface="TT58o00"/>
              </a:rPr>
              <a:t>(40 giorni dalla pubblicazione dell’avviso) per la presentazione della dichiarazione sostitutiva di atto di notorietà</a:t>
            </a:r>
            <a:r>
              <a:rPr lang="it-IT" dirty="0" smtClean="0">
                <a:solidFill>
                  <a:schemeClr val="tx1"/>
                </a:solidFill>
                <a:latin typeface="TT58o00"/>
              </a:rPr>
              <a:t>, di </a:t>
            </a:r>
            <a:r>
              <a:rPr lang="it-IT" dirty="0">
                <a:solidFill>
                  <a:schemeClr val="tx1"/>
                </a:solidFill>
                <a:latin typeface="TT58o00"/>
              </a:rPr>
              <a:t>cui agli allegati A e C) sottoscritta dal legale rappresentante (DM 156/ 2011 art. 2, c. 2 e art. 3, c.1)</a:t>
            </a:r>
          </a:p>
          <a:p>
            <a:pPr algn="just"/>
            <a:r>
              <a:rPr lang="it-IT" dirty="0">
                <a:solidFill>
                  <a:schemeClr val="tx1"/>
                </a:solidFill>
                <a:latin typeface="TT56o00"/>
              </a:rPr>
              <a:t>• </a:t>
            </a:r>
            <a:r>
              <a:rPr lang="it-IT" dirty="0">
                <a:solidFill>
                  <a:schemeClr val="tx1"/>
                </a:solidFill>
                <a:latin typeface="TT5Eo00"/>
              </a:rPr>
              <a:t>mancata presentazione</a:t>
            </a:r>
            <a:r>
              <a:rPr lang="it-IT" dirty="0">
                <a:solidFill>
                  <a:schemeClr val="tx1"/>
                </a:solidFill>
                <a:latin typeface="TT58o00"/>
              </a:rPr>
              <a:t>, unitamente alla dichiarazione precedente, dell’</a:t>
            </a:r>
            <a:r>
              <a:rPr lang="it-IT" dirty="0">
                <a:solidFill>
                  <a:schemeClr val="tx1"/>
                </a:solidFill>
                <a:latin typeface="TT5Eo00"/>
              </a:rPr>
              <a:t>elenco delle imprese associate</a:t>
            </a:r>
            <a:r>
              <a:rPr lang="it-IT" dirty="0">
                <a:solidFill>
                  <a:schemeClr val="tx1"/>
                </a:solidFill>
                <a:latin typeface="TT58o00"/>
              </a:rPr>
              <a:t>, redatto secondo lo schema di cui </a:t>
            </a:r>
            <a:r>
              <a:rPr lang="it-IT" dirty="0" smtClean="0">
                <a:solidFill>
                  <a:schemeClr val="tx1"/>
                </a:solidFill>
                <a:latin typeface="TT58o00"/>
              </a:rPr>
              <a:t>agli allegati </a:t>
            </a:r>
            <a:r>
              <a:rPr lang="it-IT" dirty="0">
                <a:solidFill>
                  <a:schemeClr val="tx1"/>
                </a:solidFill>
                <a:latin typeface="TT58o00"/>
              </a:rPr>
              <a:t>B o D (DM 156/ 2011 art. 2, c. 3 e art. 3, c.2).</a:t>
            </a:r>
          </a:p>
          <a:p>
            <a:pPr algn="just"/>
            <a:r>
              <a:rPr lang="it-IT" dirty="0">
                <a:solidFill>
                  <a:schemeClr val="tx1"/>
                </a:solidFill>
                <a:latin typeface="TT56o00"/>
              </a:rPr>
              <a:t>• </a:t>
            </a:r>
            <a:r>
              <a:rPr lang="it-IT" dirty="0">
                <a:solidFill>
                  <a:schemeClr val="tx1"/>
                </a:solidFill>
                <a:latin typeface="TT58o00"/>
              </a:rPr>
              <a:t>nel caso di apparentamento, mancata presentazione nei termini della dichiarazione </a:t>
            </a:r>
            <a:r>
              <a:rPr lang="it-IT" dirty="0">
                <a:solidFill>
                  <a:schemeClr val="tx1"/>
                </a:solidFill>
                <a:latin typeface="TT5Eo00"/>
              </a:rPr>
              <a:t>redatta secondo lo schema di cui all'Allegato E </a:t>
            </a:r>
            <a:r>
              <a:rPr lang="it-IT" dirty="0">
                <a:solidFill>
                  <a:schemeClr val="tx1"/>
                </a:solidFill>
                <a:latin typeface="TT58o00"/>
              </a:rPr>
              <a:t>(DM 156/ </a:t>
            </a:r>
            <a:r>
              <a:rPr lang="it-IT" dirty="0" smtClean="0">
                <a:solidFill>
                  <a:schemeClr val="tx1"/>
                </a:solidFill>
                <a:latin typeface="TT58o00"/>
              </a:rPr>
              <a:t>2011 art</a:t>
            </a:r>
            <a:r>
              <a:rPr lang="it-IT" dirty="0">
                <a:solidFill>
                  <a:schemeClr val="tx1"/>
                </a:solidFill>
                <a:latin typeface="TT58o00"/>
              </a:rPr>
              <a:t>. 4, c. 1)</a:t>
            </a:r>
          </a:p>
          <a:p>
            <a:pPr algn="just"/>
            <a:r>
              <a:rPr lang="it-IT" dirty="0">
                <a:solidFill>
                  <a:schemeClr val="tx1"/>
                </a:solidFill>
                <a:latin typeface="TT56o00"/>
              </a:rPr>
              <a:t>• </a:t>
            </a:r>
            <a:r>
              <a:rPr lang="it-IT" dirty="0">
                <a:solidFill>
                  <a:schemeClr val="tx1"/>
                </a:solidFill>
                <a:latin typeface="TT58o00"/>
              </a:rPr>
              <a:t>nel caso in cui i dati e i documenti trasmessi a norma degli artt. 2, 3 e 4 del D.M. 156/2011 siano affetti da irregolarità sanabili, ma </a:t>
            </a:r>
            <a:r>
              <a:rPr lang="it-IT" dirty="0" smtClean="0">
                <a:solidFill>
                  <a:schemeClr val="tx1"/>
                </a:solidFill>
                <a:latin typeface="TT58o00"/>
              </a:rPr>
              <a:t>l’organizzazione o </a:t>
            </a:r>
            <a:r>
              <a:rPr lang="it-IT" dirty="0">
                <a:solidFill>
                  <a:schemeClr val="tx1"/>
                </a:solidFill>
                <a:latin typeface="TT58o00"/>
              </a:rPr>
              <a:t>associazione non provveda alla regolarizzazione </a:t>
            </a:r>
            <a:r>
              <a:rPr lang="it-IT" dirty="0">
                <a:solidFill>
                  <a:schemeClr val="tx1"/>
                </a:solidFill>
                <a:latin typeface="TT5Eo00"/>
              </a:rPr>
              <a:t>entro il termine di 10 gg dalla richiesta </a:t>
            </a:r>
            <a:r>
              <a:rPr lang="it-IT" dirty="0">
                <a:solidFill>
                  <a:schemeClr val="tx1"/>
                </a:solidFill>
                <a:latin typeface="TT58o00"/>
              </a:rPr>
              <a:t>(DM 156/ 2011 art. 5, c. 1 e 2 - Circolare MISE </a:t>
            </a:r>
            <a:r>
              <a:rPr lang="it-IT" dirty="0" smtClean="0">
                <a:solidFill>
                  <a:schemeClr val="tx1"/>
                </a:solidFill>
                <a:latin typeface="TT58o00"/>
              </a:rPr>
              <a:t>217427 del </a:t>
            </a:r>
            <a:r>
              <a:rPr lang="it-IT" dirty="0">
                <a:solidFill>
                  <a:schemeClr val="tx1"/>
                </a:solidFill>
                <a:latin typeface="TT58o00"/>
              </a:rPr>
              <a:t>16/11/2011).</a:t>
            </a:r>
            <a:endParaRPr lang="it-IT" dirty="0">
              <a:solidFill>
                <a:schemeClr val="tx1"/>
              </a:solidFill>
            </a:endParaRPr>
          </a:p>
        </p:txBody>
      </p:sp>
      <p:sp>
        <p:nvSpPr>
          <p:cNvPr id="4" name="Segnaposto numero diapositiva 3"/>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14473321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5777" y="204538"/>
            <a:ext cx="10137913" cy="782051"/>
          </a:xfrm>
        </p:spPr>
        <p:txBody>
          <a:bodyPr>
            <a:normAutofit fontScale="90000"/>
          </a:bodyPr>
          <a:lstStyle/>
          <a:p>
            <a:r>
              <a:rPr lang="it-IT" dirty="0" smtClean="0"/>
              <a:t>PROVVEDIMENTI DI IRRICEVIBILITA’ O ESCLUSIONE</a:t>
            </a:r>
            <a:endParaRPr lang="it-IT" dirty="0"/>
          </a:p>
        </p:txBody>
      </p:sp>
      <p:sp>
        <p:nvSpPr>
          <p:cNvPr id="3" name="Segnaposto contenuto 2"/>
          <p:cNvSpPr>
            <a:spLocks noGrp="1"/>
          </p:cNvSpPr>
          <p:nvPr>
            <p:ph idx="1"/>
          </p:nvPr>
        </p:nvSpPr>
        <p:spPr>
          <a:xfrm>
            <a:off x="2589212" y="1070811"/>
            <a:ext cx="9602788" cy="4840411"/>
          </a:xfrm>
        </p:spPr>
        <p:txBody>
          <a:bodyPr>
            <a:normAutofit/>
          </a:bodyPr>
          <a:lstStyle/>
          <a:p>
            <a:pPr algn="just"/>
            <a:r>
              <a:rPr lang="it-IT" b="1" dirty="0" smtClean="0">
                <a:solidFill>
                  <a:schemeClr val="tx1"/>
                </a:solidFill>
              </a:rPr>
              <a:t>Il Commissario </a:t>
            </a:r>
            <a:r>
              <a:rPr lang="it-IT" b="1" i="1" dirty="0" smtClean="0">
                <a:solidFill>
                  <a:schemeClr val="tx1"/>
                </a:solidFill>
              </a:rPr>
              <a:t>ad acta</a:t>
            </a:r>
            <a:r>
              <a:rPr lang="it-IT" b="1" dirty="0" smtClean="0">
                <a:solidFill>
                  <a:schemeClr val="tx1"/>
                </a:solidFill>
              </a:rPr>
              <a:t>, </a:t>
            </a:r>
            <a:r>
              <a:rPr lang="it-IT" b="1" dirty="0">
                <a:solidFill>
                  <a:schemeClr val="tx1"/>
                </a:solidFill>
              </a:rPr>
              <a:t>responsabile del procedimento, dichiara l’irricevibilità della dichiarazione o l’esclusione dal procedimento, notificando </a:t>
            </a:r>
            <a:r>
              <a:rPr lang="it-IT" b="1" dirty="0" smtClean="0">
                <a:solidFill>
                  <a:schemeClr val="tx1"/>
                </a:solidFill>
              </a:rPr>
              <a:t>il provvedimento </a:t>
            </a:r>
            <a:r>
              <a:rPr lang="it-IT" b="1" dirty="0">
                <a:solidFill>
                  <a:schemeClr val="tx1"/>
                </a:solidFill>
              </a:rPr>
              <a:t>al legale rappresentante dell’organizzazione o dell’associazione</a:t>
            </a:r>
            <a:r>
              <a:rPr lang="it-IT" b="1" dirty="0" smtClean="0">
                <a:solidFill>
                  <a:schemeClr val="tx1"/>
                </a:solidFill>
              </a:rPr>
              <a:t>.</a:t>
            </a:r>
          </a:p>
          <a:p>
            <a:pPr marL="0" indent="0" algn="just">
              <a:buNone/>
            </a:pPr>
            <a:endParaRPr lang="it-IT" b="1" dirty="0">
              <a:solidFill>
                <a:schemeClr val="tx1"/>
              </a:solidFill>
            </a:endParaRPr>
          </a:p>
          <a:p>
            <a:pPr algn="just"/>
            <a:r>
              <a:rPr lang="it-IT" b="1" dirty="0">
                <a:solidFill>
                  <a:schemeClr val="tx1"/>
                </a:solidFill>
              </a:rPr>
              <a:t>Avverso </a:t>
            </a:r>
            <a:r>
              <a:rPr lang="it-IT" b="1" dirty="0" smtClean="0">
                <a:solidFill>
                  <a:schemeClr val="tx1"/>
                </a:solidFill>
              </a:rPr>
              <a:t>tale provvedimento è </a:t>
            </a:r>
            <a:r>
              <a:rPr lang="it-IT" b="1" dirty="0">
                <a:solidFill>
                  <a:schemeClr val="tx1"/>
                </a:solidFill>
              </a:rPr>
              <a:t>possibile esperire esclusivamente ricorso al TAR o ricorso straordinario al Presidente della Repubblica. (DM 156/2011 art. 5 c. 2 </a:t>
            </a:r>
            <a:r>
              <a:rPr lang="it-IT" b="1" dirty="0" smtClean="0">
                <a:solidFill>
                  <a:schemeClr val="tx1"/>
                </a:solidFill>
              </a:rPr>
              <a:t>– Circolare </a:t>
            </a:r>
            <a:r>
              <a:rPr lang="it-IT" b="1" dirty="0">
                <a:solidFill>
                  <a:schemeClr val="tx1"/>
                </a:solidFill>
              </a:rPr>
              <a:t>MISE 217427 del 16/11/2011).</a:t>
            </a:r>
          </a:p>
          <a:p>
            <a:pPr marL="0" indent="0" algn="just">
              <a:buNone/>
            </a:pPr>
            <a:endParaRPr lang="it-IT" b="1" dirty="0" smtClean="0">
              <a:solidFill>
                <a:schemeClr val="tx1"/>
              </a:solidFill>
            </a:endParaRPr>
          </a:p>
          <a:p>
            <a:pPr marL="0" indent="0" algn="just">
              <a:buNone/>
            </a:pPr>
            <a:endParaRPr lang="it-IT" b="1" dirty="0" smtClean="0">
              <a:solidFill>
                <a:schemeClr val="tx1"/>
              </a:solidFill>
            </a:endParaRPr>
          </a:p>
          <a:p>
            <a:pPr marL="0" indent="0" algn="just">
              <a:buNone/>
            </a:pPr>
            <a:r>
              <a:rPr lang="it-IT" b="1" dirty="0" smtClean="0">
                <a:solidFill>
                  <a:schemeClr val="tx1"/>
                </a:solidFill>
              </a:rPr>
              <a:t>N.B</a:t>
            </a:r>
            <a:r>
              <a:rPr lang="it-IT" b="1" dirty="0">
                <a:solidFill>
                  <a:schemeClr val="tx1"/>
                </a:solidFill>
              </a:rPr>
              <a:t>.: Rimane ferma la competenza del Presidente della Giunta Regionale ad adottare i provvedimenti di esclusione fuori dai casi sopra elencati (DM </a:t>
            </a:r>
            <a:r>
              <a:rPr lang="it-IT" b="1" dirty="0" smtClean="0">
                <a:solidFill>
                  <a:schemeClr val="tx1"/>
                </a:solidFill>
              </a:rPr>
              <a:t>156/</a:t>
            </a:r>
            <a:r>
              <a:rPr lang="de-DE" b="1" dirty="0" smtClean="0">
                <a:solidFill>
                  <a:schemeClr val="tx1"/>
                </a:solidFill>
              </a:rPr>
              <a:t>2011 </a:t>
            </a:r>
            <a:r>
              <a:rPr lang="de-DE" b="1" dirty="0">
                <a:solidFill>
                  <a:schemeClr val="tx1"/>
                </a:solidFill>
              </a:rPr>
              <a:t>art. 5, c. 4</a:t>
            </a:r>
            <a:r>
              <a:rPr lang="de-DE" b="1" dirty="0" smtClean="0">
                <a:solidFill>
                  <a:schemeClr val="tx1"/>
                </a:solidFill>
              </a:rPr>
              <a:t>). </a:t>
            </a:r>
          </a:p>
          <a:p>
            <a:pPr marL="0" indent="0" algn="just">
              <a:buNone/>
            </a:pPr>
            <a:endParaRPr lang="de-DE" b="1" dirty="0">
              <a:solidFill>
                <a:schemeClr val="tx1"/>
              </a:solidFill>
            </a:endParaRPr>
          </a:p>
          <a:p>
            <a:pPr marL="0" indent="0" algn="just">
              <a:buNone/>
            </a:pPr>
            <a:endParaRPr lang="de-DE" b="1" dirty="0">
              <a:solidFill>
                <a:schemeClr val="tx1"/>
              </a:solidFill>
            </a:endParaRPr>
          </a:p>
        </p:txBody>
      </p:sp>
      <p:sp>
        <p:nvSpPr>
          <p:cNvPr id="4" name="Segnaposto numero diapositiva 3"/>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2517864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13236" y="132060"/>
            <a:ext cx="8911687" cy="1311443"/>
          </a:xfrm>
        </p:spPr>
        <p:txBody>
          <a:bodyPr>
            <a:normAutofit/>
          </a:bodyPr>
          <a:lstStyle/>
          <a:p>
            <a:r>
              <a:rPr lang="it-IT" dirty="0" smtClean="0"/>
              <a:t>NOVITA’ DEI D.M. nn.155 e 156 del 2011</a:t>
            </a:r>
            <a:br>
              <a:rPr lang="it-IT" dirty="0" smtClean="0"/>
            </a:br>
            <a:endParaRPr lang="it-IT" dirty="0"/>
          </a:p>
        </p:txBody>
      </p:sp>
      <p:sp>
        <p:nvSpPr>
          <p:cNvPr id="3" name="Segnaposto contenuto 2"/>
          <p:cNvSpPr>
            <a:spLocks noGrp="1"/>
          </p:cNvSpPr>
          <p:nvPr>
            <p:ph idx="1"/>
          </p:nvPr>
        </p:nvSpPr>
        <p:spPr>
          <a:xfrm>
            <a:off x="2346159" y="926432"/>
            <a:ext cx="9845842" cy="5931568"/>
          </a:xfrm>
        </p:spPr>
        <p:txBody>
          <a:bodyPr>
            <a:noAutofit/>
          </a:bodyPr>
          <a:lstStyle/>
          <a:p>
            <a:pPr lvl="0" algn="just"/>
            <a:r>
              <a:rPr lang="it-IT" b="1" dirty="0" smtClean="0">
                <a:solidFill>
                  <a:schemeClr val="tx1"/>
                </a:solidFill>
              </a:rPr>
              <a:t>Il NUMERO </a:t>
            </a:r>
            <a:r>
              <a:rPr lang="it-IT" b="1" dirty="0">
                <a:solidFill>
                  <a:schemeClr val="tx1"/>
                </a:solidFill>
              </a:rPr>
              <a:t>dei Consiglieri </a:t>
            </a:r>
            <a:r>
              <a:rPr lang="it-IT" b="1" dirty="0" smtClean="0">
                <a:solidFill>
                  <a:schemeClr val="tx1"/>
                </a:solidFill>
              </a:rPr>
              <a:t>è legato al numero delle imprese</a:t>
            </a:r>
          </a:p>
          <a:p>
            <a:pPr lvl="0" algn="just"/>
            <a:r>
              <a:rPr lang="it-IT" b="1" dirty="0" smtClean="0">
                <a:solidFill>
                  <a:schemeClr val="tx1"/>
                </a:solidFill>
              </a:rPr>
              <a:t>DIRITTO ANNUALE VERSATO . Oltre </a:t>
            </a:r>
            <a:r>
              <a:rPr lang="it-IT" b="1" dirty="0">
                <a:solidFill>
                  <a:schemeClr val="tx1"/>
                </a:solidFill>
              </a:rPr>
              <a:t>ai parametri già previsti (numero delle imprese, indice </a:t>
            </a:r>
            <a:r>
              <a:rPr lang="it-IT" b="1" dirty="0" smtClean="0">
                <a:solidFill>
                  <a:schemeClr val="tx1"/>
                </a:solidFill>
              </a:rPr>
              <a:t>di occupazione </a:t>
            </a:r>
            <a:r>
              <a:rPr lang="it-IT" b="1" dirty="0">
                <a:solidFill>
                  <a:schemeClr val="tx1"/>
                </a:solidFill>
              </a:rPr>
              <a:t>e valore aggiunto) deve essere considerato il </a:t>
            </a:r>
            <a:r>
              <a:rPr lang="it-IT" b="1" dirty="0" smtClean="0">
                <a:solidFill>
                  <a:schemeClr val="tx1"/>
                </a:solidFill>
              </a:rPr>
              <a:t>DIRITTO ANNUALE VERSATO.</a:t>
            </a:r>
          </a:p>
          <a:p>
            <a:pPr lvl="0" algn="just"/>
            <a:r>
              <a:rPr lang="it-IT" b="1" dirty="0" smtClean="0">
                <a:solidFill>
                  <a:schemeClr val="tx1"/>
                </a:solidFill>
              </a:rPr>
              <a:t>CONSULTA. E’ istituita </a:t>
            </a:r>
            <a:r>
              <a:rPr lang="it-IT" b="1" dirty="0">
                <a:solidFill>
                  <a:schemeClr val="tx1"/>
                </a:solidFill>
              </a:rPr>
              <a:t>la “Consulta dei liberi professionisti” </a:t>
            </a:r>
            <a:r>
              <a:rPr lang="it-IT" b="1" dirty="0" smtClean="0">
                <a:solidFill>
                  <a:schemeClr val="tx1"/>
                </a:solidFill>
              </a:rPr>
              <a:t>composta Presidenti </a:t>
            </a:r>
            <a:r>
              <a:rPr lang="it-IT" b="1" dirty="0">
                <a:solidFill>
                  <a:schemeClr val="tx1"/>
                </a:solidFill>
              </a:rPr>
              <a:t>degli Ordini professionali operanti </a:t>
            </a:r>
            <a:r>
              <a:rPr lang="it-IT" b="1" dirty="0" smtClean="0">
                <a:solidFill>
                  <a:schemeClr val="tx1"/>
                </a:solidFill>
              </a:rPr>
              <a:t>nella circoscrizione delle tre provinciale. E’ composta dai rappresentanti </a:t>
            </a:r>
            <a:r>
              <a:rPr lang="it-IT" b="1" dirty="0">
                <a:solidFill>
                  <a:schemeClr val="tx1"/>
                </a:solidFill>
              </a:rPr>
              <a:t>delle </a:t>
            </a:r>
            <a:r>
              <a:rPr lang="it-IT" b="1" dirty="0" smtClean="0">
                <a:solidFill>
                  <a:schemeClr val="tx1"/>
                </a:solidFill>
              </a:rPr>
              <a:t>Associazioni maggiormente </a:t>
            </a:r>
            <a:r>
              <a:rPr lang="it-IT" b="1" dirty="0">
                <a:solidFill>
                  <a:schemeClr val="tx1"/>
                </a:solidFill>
              </a:rPr>
              <a:t>rappresentative delle categorie </a:t>
            </a:r>
            <a:r>
              <a:rPr lang="it-IT" b="1" dirty="0" smtClean="0">
                <a:solidFill>
                  <a:schemeClr val="tx1"/>
                </a:solidFill>
              </a:rPr>
              <a:t>di professioni </a:t>
            </a:r>
            <a:r>
              <a:rPr lang="it-IT" b="1" dirty="0">
                <a:solidFill>
                  <a:schemeClr val="tx1"/>
                </a:solidFill>
              </a:rPr>
              <a:t>(individuate mediante avviso </a:t>
            </a:r>
            <a:r>
              <a:rPr lang="it-IT" b="1" dirty="0" smtClean="0">
                <a:solidFill>
                  <a:schemeClr val="tx1"/>
                </a:solidFill>
              </a:rPr>
              <a:t>da pubblicarsi all’albo </a:t>
            </a:r>
            <a:r>
              <a:rPr lang="it-IT" b="1" dirty="0">
                <a:solidFill>
                  <a:schemeClr val="tx1"/>
                </a:solidFill>
              </a:rPr>
              <a:t>camerale</a:t>
            </a:r>
            <a:r>
              <a:rPr lang="it-IT" b="1" dirty="0" smtClean="0">
                <a:solidFill>
                  <a:schemeClr val="tx1"/>
                </a:solidFill>
              </a:rPr>
              <a:t>).</a:t>
            </a:r>
          </a:p>
          <a:p>
            <a:pPr algn="just"/>
            <a:r>
              <a:rPr lang="it-IT" b="1" dirty="0" smtClean="0">
                <a:solidFill>
                  <a:schemeClr val="tx1"/>
                </a:solidFill>
              </a:rPr>
              <a:t>PARI OPPORTUNITA’ . L’art</a:t>
            </a:r>
            <a:r>
              <a:rPr lang="it-IT" b="1" dirty="0">
                <a:solidFill>
                  <a:schemeClr val="tx1"/>
                </a:solidFill>
              </a:rPr>
              <a:t>. 3, comma 2, della legge 580/93 dispone che lo </a:t>
            </a:r>
            <a:r>
              <a:rPr lang="it-IT" b="1" dirty="0" smtClean="0">
                <a:solidFill>
                  <a:schemeClr val="tx1"/>
                </a:solidFill>
              </a:rPr>
              <a:t>Statuto </a:t>
            </a:r>
            <a:r>
              <a:rPr lang="it-IT" b="1" dirty="0">
                <a:solidFill>
                  <a:schemeClr val="tx1"/>
                </a:solidFill>
              </a:rPr>
              <a:t>assicuri condizioni di pari opportunità tra uomo e donna – </a:t>
            </a:r>
            <a:r>
              <a:rPr lang="it-IT" sz="1800" b="1" dirty="0" smtClean="0">
                <a:solidFill>
                  <a:schemeClr val="tx1"/>
                </a:solidFill>
              </a:rPr>
              <a:t>Statuto (Articolo unico) Camera </a:t>
            </a:r>
            <a:r>
              <a:rPr lang="it-IT" sz="1800" b="1" dirty="0">
                <a:solidFill>
                  <a:schemeClr val="tx1"/>
                </a:solidFill>
              </a:rPr>
              <a:t>di Commercio I.A.A. di </a:t>
            </a:r>
            <a:r>
              <a:rPr lang="it-IT" sz="1800" b="1" dirty="0" smtClean="0">
                <a:solidFill>
                  <a:schemeClr val="tx1"/>
                </a:solidFill>
              </a:rPr>
              <a:t>Agrigento, Caltanissetta e Trapani – (Comma 3). </a:t>
            </a:r>
          </a:p>
          <a:p>
            <a:pPr marL="400050" lvl="1" indent="0" algn="just">
              <a:buNone/>
            </a:pPr>
            <a:r>
              <a:rPr lang="it-IT" sz="1600" b="1" dirty="0" smtClean="0">
                <a:solidFill>
                  <a:schemeClr val="tx1"/>
                </a:solidFill>
              </a:rPr>
              <a:t>Le </a:t>
            </a:r>
            <a:r>
              <a:rPr lang="it-IT" sz="1600" b="1" dirty="0">
                <a:solidFill>
                  <a:schemeClr val="tx1"/>
                </a:solidFill>
              </a:rPr>
              <a:t>organizzazioni imprenditoriali o loro raggruppamenti che partecipano al procedimento di rinnovo dell'organo, ai quali spetta di designare complessivamente più di due rappresentanti, individuano almeno un terzo di rappresentanti di genere diverso da quello degli altri</a:t>
            </a:r>
            <a:r>
              <a:rPr lang="it-IT" sz="1600" b="1" dirty="0" smtClean="0">
                <a:solidFill>
                  <a:schemeClr val="tx1"/>
                </a:solidFill>
              </a:rPr>
              <a:t>. </a:t>
            </a:r>
          </a:p>
          <a:p>
            <a:pPr marL="400050" lvl="1" indent="0" algn="just">
              <a:buNone/>
            </a:pPr>
            <a:r>
              <a:rPr lang="it-IT" sz="1800" b="1" dirty="0" smtClean="0">
                <a:solidFill>
                  <a:schemeClr val="tx1"/>
                </a:solidFill>
              </a:rPr>
              <a:t>Si </a:t>
            </a:r>
            <a:r>
              <a:rPr lang="it-IT" sz="1800" b="1" dirty="0">
                <a:solidFill>
                  <a:schemeClr val="tx1"/>
                </a:solidFill>
              </a:rPr>
              <a:t>applicano le previsioni dell’art. 10, comma 6, del D.M. 156/2011. </a:t>
            </a:r>
            <a:r>
              <a:rPr lang="it-IT" sz="1800" b="1" dirty="0" smtClean="0">
                <a:solidFill>
                  <a:schemeClr val="tx1"/>
                </a:solidFill>
              </a:rPr>
              <a:t>Anche per la Giunta dovrà essere garantita </a:t>
            </a:r>
            <a:r>
              <a:rPr lang="it-IT" sz="1800" b="1" dirty="0">
                <a:solidFill>
                  <a:schemeClr val="tx1"/>
                </a:solidFill>
              </a:rPr>
              <a:t>la presenza di genere diverso da quello </a:t>
            </a:r>
            <a:r>
              <a:rPr lang="it-IT" sz="1800" b="1" dirty="0" smtClean="0">
                <a:solidFill>
                  <a:schemeClr val="tx1"/>
                </a:solidFill>
              </a:rPr>
              <a:t>prevalente</a:t>
            </a:r>
            <a:endParaRPr lang="it-IT" sz="1800" b="1" dirty="0">
              <a:solidFill>
                <a:schemeClr val="tx1"/>
              </a:solidFill>
            </a:endParaRPr>
          </a:p>
        </p:txBody>
      </p:sp>
      <p:sp>
        <p:nvSpPr>
          <p:cNvPr id="4" name="Segnaposto numero diapositiva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2061979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1654176" y="1628775"/>
            <a:ext cx="8715375" cy="3657600"/>
          </a:xfrm>
          <a:prstGeom prst="rect">
            <a:avLst/>
          </a:prstGeom>
        </p:spPr>
        <p:txBody>
          <a:bodyPr/>
          <a:lstStyle/>
          <a:p>
            <a:pPr marL="342900" indent="-342900" algn="just">
              <a:spcBef>
                <a:spcPct val="20000"/>
              </a:spcBef>
              <a:defRPr/>
            </a:pPr>
            <a:r>
              <a:rPr lang="it-IT" b="1" kern="0" dirty="0">
                <a:latin typeface="Trebuchet MS" pitchFamily="34" charset="0"/>
              </a:rPr>
              <a:t>Possono essere sanate le domande di partecipazione alla</a:t>
            </a:r>
          </a:p>
          <a:p>
            <a:pPr marL="342900" indent="-342900" algn="just">
              <a:spcBef>
                <a:spcPct val="20000"/>
              </a:spcBef>
              <a:defRPr/>
            </a:pPr>
            <a:r>
              <a:rPr lang="it-IT" b="1" kern="0" dirty="0">
                <a:latin typeface="Trebuchet MS" pitchFamily="34" charset="0"/>
              </a:rPr>
              <a:t>procedura di assegnazione dei seggi nel Consiglio:</a:t>
            </a:r>
          </a:p>
          <a:p>
            <a:pPr marL="342900" indent="-342900" algn="just">
              <a:spcBef>
                <a:spcPct val="20000"/>
              </a:spcBef>
              <a:buFont typeface="Arial" pitchFamily="34" charset="0"/>
              <a:buChar char="•"/>
              <a:defRPr/>
            </a:pPr>
            <a:r>
              <a:rPr lang="it-IT" b="1" kern="0" dirty="0">
                <a:latin typeface="Trebuchet MS" pitchFamily="34" charset="0"/>
              </a:rPr>
              <a:t>Quando i documenti trasmessi non siano regolari (ad esempio: non sia stato allegato lo statuto) il responsabile del procedimento chiede al legale rappresentante di regolarizzare la domanda inviata, entro il termine di 10 giorni dalla richiesta.</a:t>
            </a:r>
          </a:p>
          <a:p>
            <a:pPr algn="just">
              <a:spcBef>
                <a:spcPct val="20000"/>
              </a:spcBef>
              <a:defRPr/>
            </a:pPr>
            <a:r>
              <a:rPr lang="it-IT" b="1" kern="0" dirty="0">
                <a:latin typeface="Trebuchet MS" pitchFamily="34" charset="0"/>
              </a:rPr>
              <a:t>Resta ferma la competenza del Presidente della Giunta regionale ad adottare i provvedimenti di esclusione al di fuori dei casi sopra riportati.</a:t>
            </a:r>
          </a:p>
          <a:p>
            <a:pPr marL="342900" indent="-342900">
              <a:spcBef>
                <a:spcPct val="20000"/>
              </a:spcBef>
              <a:defRPr/>
            </a:pPr>
            <a:endParaRPr lang="it-IT" kern="0" dirty="0">
              <a:latin typeface="Trebuchet MS" pitchFamily="34" charset="0"/>
            </a:endParaRPr>
          </a:p>
          <a:p>
            <a:pPr marL="342900" indent="-342900">
              <a:spcBef>
                <a:spcPct val="20000"/>
              </a:spcBef>
              <a:defRPr/>
            </a:pPr>
            <a:endParaRPr lang="it-IT" kern="0" dirty="0">
              <a:solidFill>
                <a:srgbClr val="FFFFFF"/>
              </a:solidFill>
              <a:latin typeface="Trebuchet MS" pitchFamily="34" charset="0"/>
            </a:endParaRPr>
          </a:p>
        </p:txBody>
      </p:sp>
      <p:sp>
        <p:nvSpPr>
          <p:cNvPr id="4" name="Rectangle 2"/>
          <p:cNvSpPr txBox="1">
            <a:spLocks noChangeArrowheads="1"/>
          </p:cNvSpPr>
          <p:nvPr/>
        </p:nvSpPr>
        <p:spPr>
          <a:xfrm>
            <a:off x="2595563" y="785813"/>
            <a:ext cx="7143750" cy="500062"/>
          </a:xfrm>
          <a:prstGeom prst="rect">
            <a:avLst/>
          </a:prstGeom>
          <a:extLst/>
        </p:spPr>
        <p:txBody>
          <a:bodyPr/>
          <a:lstStyle/>
          <a:p>
            <a:pPr marL="342900" indent="-342900" algn="ctr">
              <a:spcBef>
                <a:spcPct val="20000"/>
              </a:spcBef>
              <a:defRPr/>
            </a:pPr>
            <a:r>
              <a:rPr lang="it-IT" sz="2800" b="1" kern="0" dirty="0">
                <a:solidFill>
                  <a:srgbClr val="C00000"/>
                </a:solidFill>
                <a:effectLst>
                  <a:outerShdw blurRad="38100" dist="38100" dir="2700000" algn="tl">
                    <a:srgbClr val="C0C0C0"/>
                  </a:outerShdw>
                </a:effectLst>
                <a:latin typeface="Trebuchet MS" pitchFamily="34" charset="0"/>
              </a:rPr>
              <a:t>CASI DI IRREGOLARITA’ SANABILI </a:t>
            </a:r>
            <a:endParaRPr lang="it-IT" sz="2800" kern="0" dirty="0">
              <a:solidFill>
                <a:srgbClr val="C00000"/>
              </a:solidFill>
              <a:latin typeface="Trebuchet MS" pitchFamily="34" charset="0"/>
            </a:endParaRPr>
          </a:p>
        </p:txBody>
      </p:sp>
    </p:spTree>
    <p:extLst>
      <p:ext uri="{BB962C8B-B14F-4D97-AF65-F5344CB8AC3E}">
        <p14:creationId xmlns:p14="http://schemas.microsoft.com/office/powerpoint/2010/main" val="900905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952625" y="1071563"/>
            <a:ext cx="8286750" cy="500062"/>
          </a:xfrm>
          <a:prstGeom prst="rect">
            <a:avLst/>
          </a:prstGeom>
          <a:extLst/>
        </p:spPr>
        <p:txBody>
          <a:bodyPr/>
          <a:lstStyle/>
          <a:p>
            <a:pPr marL="342900" indent="-342900" algn="ctr">
              <a:spcBef>
                <a:spcPct val="20000"/>
              </a:spcBef>
              <a:defRPr/>
            </a:pPr>
            <a:r>
              <a:rPr lang="it-IT" sz="2800" b="1" kern="0" dirty="0">
                <a:solidFill>
                  <a:srgbClr val="C00000"/>
                </a:solidFill>
                <a:effectLst>
                  <a:outerShdw blurRad="38100" dist="38100" dir="2700000" algn="tl">
                    <a:srgbClr val="C0C0C0"/>
                  </a:outerShdw>
                </a:effectLst>
                <a:latin typeface="Trebuchet MS" pitchFamily="34" charset="0"/>
              </a:rPr>
              <a:t>INVIO AL PRESIDENTE DELLA GIUNTA REGIONALE</a:t>
            </a:r>
            <a:endParaRPr lang="it-IT" sz="2800" kern="0" dirty="0">
              <a:solidFill>
                <a:srgbClr val="C00000"/>
              </a:solidFill>
              <a:latin typeface="Trebuchet MS" pitchFamily="34" charset="0"/>
            </a:endParaRPr>
          </a:p>
        </p:txBody>
      </p:sp>
      <p:sp>
        <p:nvSpPr>
          <p:cNvPr id="4" name="Rectangle 2"/>
          <p:cNvSpPr txBox="1">
            <a:spLocks noChangeArrowheads="1"/>
          </p:cNvSpPr>
          <p:nvPr/>
        </p:nvSpPr>
        <p:spPr>
          <a:xfrm>
            <a:off x="1809750" y="2241406"/>
            <a:ext cx="8358188" cy="3394364"/>
          </a:xfrm>
          <a:prstGeom prst="rect">
            <a:avLst/>
          </a:prstGeom>
        </p:spPr>
        <p:txBody>
          <a:bodyPr/>
          <a:lstStyle/>
          <a:p>
            <a:pPr algn="just">
              <a:defRPr/>
            </a:pPr>
            <a:r>
              <a:rPr lang="it-IT" sz="2000" b="1" kern="0" dirty="0">
                <a:latin typeface="Trebuchet MS" pitchFamily="34" charset="0"/>
              </a:rPr>
              <a:t>Trenta  giorni  dopo  il termine  fissato  per  la  consegna  della domanda di  partecipazione  alla  procedura di  assegnazione dei seggi in consiglio il segretario generale della Camera di  commercio invia al presidente della giunta regionale i dati e i documenti acquisiti, completati con i dati del diritto annuale versato dalle  imprese, aggregati con riferimento a ciascun elenco ricevuto nonché i dati  sul  valore  aggiunto  per  addetto di ciascun settore con esclusione dei dati relativi alle imprese associate (allegato B) e ai lavoratori / consumatori associati (allegato D).</a:t>
            </a:r>
          </a:p>
        </p:txBody>
      </p:sp>
    </p:spTree>
    <p:extLst>
      <p:ext uri="{BB962C8B-B14F-4D97-AF65-F5344CB8AC3E}">
        <p14:creationId xmlns:p14="http://schemas.microsoft.com/office/powerpoint/2010/main" val="18805886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024063" y="857251"/>
            <a:ext cx="8286750" cy="500063"/>
          </a:xfrm>
          <a:prstGeom prst="rect">
            <a:avLst/>
          </a:prstGeom>
          <a:extLst/>
        </p:spPr>
        <p:txBody>
          <a:bodyPr/>
          <a:lstStyle/>
          <a:p>
            <a:pPr marL="342900" indent="-342900" algn="ctr">
              <a:spcBef>
                <a:spcPct val="20000"/>
              </a:spcBef>
              <a:defRPr/>
            </a:pPr>
            <a:r>
              <a:rPr lang="it-IT" sz="2800" b="1" kern="0" dirty="0">
                <a:solidFill>
                  <a:srgbClr val="C00000"/>
                </a:solidFill>
                <a:effectLst>
                  <a:outerShdw blurRad="38100" dist="38100" dir="2700000" algn="tl">
                    <a:srgbClr val="C0C0C0"/>
                  </a:outerShdw>
                </a:effectLst>
                <a:latin typeface="Trebuchet MS" pitchFamily="34" charset="0"/>
              </a:rPr>
              <a:t>PROCEDURE</a:t>
            </a:r>
            <a:endParaRPr lang="it-IT" sz="2800" kern="0" dirty="0">
              <a:solidFill>
                <a:srgbClr val="C00000"/>
              </a:solidFill>
              <a:latin typeface="Trebuchet MS" pitchFamily="34" charset="0"/>
            </a:endParaRPr>
          </a:p>
        </p:txBody>
      </p:sp>
      <p:sp>
        <p:nvSpPr>
          <p:cNvPr id="4" name="Rectangle 2"/>
          <p:cNvSpPr txBox="1">
            <a:spLocks noChangeArrowheads="1"/>
          </p:cNvSpPr>
          <p:nvPr/>
        </p:nvSpPr>
        <p:spPr>
          <a:xfrm>
            <a:off x="1738314" y="1552575"/>
            <a:ext cx="8715375" cy="4876800"/>
          </a:xfrm>
          <a:prstGeom prst="rect">
            <a:avLst/>
          </a:prstGeom>
        </p:spPr>
        <p:txBody>
          <a:bodyPr/>
          <a:lstStyle/>
          <a:p>
            <a:pPr marL="342900" indent="-342900" algn="just">
              <a:spcBef>
                <a:spcPct val="20000"/>
              </a:spcBef>
              <a:buFontTx/>
              <a:buChar char="•"/>
              <a:defRPr/>
            </a:pPr>
            <a:r>
              <a:rPr lang="it-IT" sz="2200" b="1" kern="0" dirty="0">
                <a:latin typeface="Trebuchet MS" pitchFamily="34" charset="0"/>
              </a:rPr>
              <a:t>Il Presidente della Regione rileva la rappresentatività di ciascuna associazione nel relativo settore, sulla base della media aritmetica dei quattro parametri, applicando il metodo d’</a:t>
            </a:r>
            <a:r>
              <a:rPr lang="it-IT" sz="2200" b="1" kern="0" dirty="0" err="1">
                <a:latin typeface="Trebuchet MS" pitchFamily="34" charset="0"/>
              </a:rPr>
              <a:t>Hondt</a:t>
            </a:r>
            <a:r>
              <a:rPr lang="it-IT" sz="2200" b="1" kern="0" dirty="0">
                <a:latin typeface="Trebuchet MS" pitchFamily="34" charset="0"/>
              </a:rPr>
              <a:t>. Comunica a ciascuna associazione i seggi ad essa spettanti.</a:t>
            </a:r>
          </a:p>
          <a:p>
            <a:pPr marL="342900" indent="-342900" algn="just">
              <a:spcBef>
                <a:spcPct val="20000"/>
              </a:spcBef>
              <a:buFontTx/>
              <a:buChar char="•"/>
              <a:defRPr/>
            </a:pPr>
            <a:r>
              <a:rPr lang="it-IT" sz="2200" b="1" kern="0" dirty="0" smtClean="0">
                <a:latin typeface="Trebuchet MS" pitchFamily="34" charset="0"/>
              </a:rPr>
              <a:t>Le </a:t>
            </a:r>
            <a:r>
              <a:rPr lang="it-IT" sz="2200" b="1" kern="0" dirty="0">
                <a:latin typeface="Trebuchet MS" pitchFamily="34" charset="0"/>
              </a:rPr>
              <a:t>associazioni di categoria comunicano i nomi dei designati.</a:t>
            </a:r>
          </a:p>
          <a:p>
            <a:pPr marL="342900" indent="-342900" algn="just">
              <a:spcBef>
                <a:spcPct val="20000"/>
              </a:spcBef>
              <a:buFontTx/>
              <a:buChar char="•"/>
              <a:defRPr/>
            </a:pPr>
            <a:endParaRPr lang="it-IT" sz="2200" b="1" kern="0" dirty="0">
              <a:latin typeface="Trebuchet MS" pitchFamily="34" charset="0"/>
            </a:endParaRPr>
          </a:p>
          <a:p>
            <a:pPr marL="342900" indent="-342900" algn="just">
              <a:spcBef>
                <a:spcPct val="20000"/>
              </a:spcBef>
              <a:buFontTx/>
              <a:buChar char="•"/>
              <a:defRPr/>
            </a:pPr>
            <a:r>
              <a:rPr lang="it-IT" sz="2200" b="1" kern="0" dirty="0">
                <a:latin typeface="Trebuchet MS" pitchFamily="34" charset="0"/>
              </a:rPr>
              <a:t>Il Presidente della Giunta Regionale verificato il possesso dei requisiti richiesti dalla legge nomina con proprio decreto i Consiglieri e stabilisce la data dell’insediamento del Consiglio camerale.</a:t>
            </a:r>
          </a:p>
          <a:p>
            <a:pPr marL="342900" indent="-342900" algn="just">
              <a:spcBef>
                <a:spcPct val="20000"/>
              </a:spcBef>
              <a:buFontTx/>
              <a:buChar char="•"/>
              <a:defRPr/>
            </a:pPr>
            <a:endParaRPr lang="it-IT" sz="2200" b="1" kern="0" dirty="0">
              <a:latin typeface="Trebuchet MS" pitchFamily="34" charset="0"/>
            </a:endParaRPr>
          </a:p>
          <a:p>
            <a:pPr marL="342900" indent="-342900" algn="just">
              <a:spcBef>
                <a:spcPct val="20000"/>
              </a:spcBef>
              <a:buFontTx/>
              <a:buChar char="•"/>
              <a:defRPr/>
            </a:pPr>
            <a:endParaRPr lang="it-IT" b="1" kern="0" dirty="0">
              <a:latin typeface="Trebuchet MS" pitchFamily="34" charset="0"/>
            </a:endParaRPr>
          </a:p>
          <a:p>
            <a:pPr marL="342900" indent="-342900" algn="just">
              <a:spcBef>
                <a:spcPct val="20000"/>
              </a:spcBef>
              <a:buFontTx/>
              <a:buChar char="•"/>
              <a:defRPr/>
            </a:pPr>
            <a:endParaRPr lang="it-IT" b="1" kern="0" dirty="0">
              <a:latin typeface="Trebuchet MS" pitchFamily="34" charset="0"/>
            </a:endParaRPr>
          </a:p>
          <a:p>
            <a:pPr marL="342900" indent="-342900" algn="just">
              <a:spcBef>
                <a:spcPct val="20000"/>
              </a:spcBef>
              <a:defRPr/>
            </a:pPr>
            <a:endParaRPr lang="it-IT" b="1" kern="0" dirty="0">
              <a:latin typeface="Trebuchet MS" pitchFamily="34" charset="0"/>
            </a:endParaRPr>
          </a:p>
        </p:txBody>
      </p:sp>
    </p:spTree>
    <p:extLst>
      <p:ext uri="{BB962C8B-B14F-4D97-AF65-F5344CB8AC3E}">
        <p14:creationId xmlns:p14="http://schemas.microsoft.com/office/powerpoint/2010/main" val="39722696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p:nvPr>
        </p:nvSpPr>
        <p:spPr>
          <a:xfrm>
            <a:off x="2273968" y="324854"/>
            <a:ext cx="9011653" cy="6533146"/>
          </a:xfrm>
        </p:spPr>
        <p:txBody>
          <a:bodyPr>
            <a:normAutofit/>
          </a:bodyPr>
          <a:lstStyle/>
          <a:p>
            <a:pPr marL="0" indent="0" algn="ctr">
              <a:spcBef>
                <a:spcPct val="20000"/>
              </a:spcBef>
              <a:buNone/>
              <a:defRPr/>
            </a:pPr>
            <a:r>
              <a:rPr lang="it-IT" sz="3200" kern="0" dirty="0" smtClean="0">
                <a:latin typeface="+mj-lt"/>
              </a:rPr>
              <a:t>METODO D’HONDT</a:t>
            </a:r>
          </a:p>
          <a:p>
            <a:pPr marL="0" indent="0" algn="ctr">
              <a:spcBef>
                <a:spcPct val="20000"/>
              </a:spcBef>
              <a:buNone/>
              <a:defRPr/>
            </a:pPr>
            <a:endParaRPr lang="it-IT" sz="3200" kern="0" dirty="0" smtClean="0">
              <a:latin typeface="+mj-lt"/>
            </a:endParaRPr>
          </a:p>
          <a:p>
            <a:pPr algn="just">
              <a:spcBef>
                <a:spcPct val="20000"/>
              </a:spcBef>
              <a:buFontTx/>
              <a:buChar char="•"/>
              <a:defRPr/>
            </a:pPr>
            <a:r>
              <a:rPr lang="it-IT" sz="2600" b="1" kern="0" dirty="0" smtClean="0">
                <a:latin typeface="Trebuchet MS" pitchFamily="34" charset="0"/>
              </a:rPr>
              <a:t>Il </a:t>
            </a:r>
            <a:r>
              <a:rPr lang="it-IT" sz="2600" b="1" kern="0" dirty="0">
                <a:latin typeface="Trebuchet MS" pitchFamily="34" charset="0"/>
              </a:rPr>
              <a:t>metodo D’HONDT, dal nome </a:t>
            </a:r>
            <a:r>
              <a:rPr lang="it-IT" sz="2600" b="1" kern="0" dirty="0" smtClean="0">
                <a:latin typeface="Trebuchet MS" pitchFamily="34" charset="0"/>
              </a:rPr>
              <a:t>del </a:t>
            </a:r>
            <a:r>
              <a:rPr lang="it-IT" sz="2600" b="1" kern="0" dirty="0">
                <a:latin typeface="Trebuchet MS" pitchFamily="34" charset="0"/>
              </a:rPr>
              <a:t>matematico belga Victor D'</a:t>
            </a:r>
            <a:r>
              <a:rPr lang="it-IT" sz="2600" b="1" kern="0" dirty="0" err="1">
                <a:latin typeface="Trebuchet MS" pitchFamily="34" charset="0"/>
              </a:rPr>
              <a:t>Hondt</a:t>
            </a:r>
            <a:r>
              <a:rPr lang="it-IT" sz="2600" b="1" kern="0" dirty="0">
                <a:latin typeface="Trebuchet MS" pitchFamily="34" charset="0"/>
              </a:rPr>
              <a:t> nel 1878, è un metodo matematico per l'attribuzione dei seggi nei sistemi elettorali che utilizzano il metodo proporzionale</a:t>
            </a:r>
            <a:r>
              <a:rPr lang="it-IT" sz="2600" b="1" kern="0" dirty="0" smtClean="0">
                <a:latin typeface="Trebuchet MS" pitchFamily="34" charset="0"/>
              </a:rPr>
              <a:t>.</a:t>
            </a:r>
          </a:p>
          <a:p>
            <a:pPr marL="0" indent="0" algn="just">
              <a:spcBef>
                <a:spcPct val="20000"/>
              </a:spcBef>
              <a:buNone/>
              <a:defRPr/>
            </a:pPr>
            <a:endParaRPr lang="it-IT" sz="2600" b="1" kern="0" dirty="0">
              <a:latin typeface="Trebuchet MS" pitchFamily="34" charset="0"/>
            </a:endParaRPr>
          </a:p>
          <a:p>
            <a:pPr algn="just">
              <a:spcBef>
                <a:spcPct val="20000"/>
              </a:spcBef>
              <a:buFontTx/>
              <a:buChar char="•"/>
              <a:defRPr/>
            </a:pPr>
            <a:r>
              <a:rPr lang="it-IT" sz="2600" b="1" kern="0" dirty="0">
                <a:latin typeface="Trebuchet MS" pitchFamily="34" charset="0"/>
              </a:rPr>
              <a:t>Questo sistema prevede che si divida il totale dei voti di ogni lista per 1, 2, 3, 4, 5... fino al numero di seggi da assegnare nel collegio, e che si assegnino i seggi disponibili in base ai risultati in ordine decrescente. </a:t>
            </a:r>
            <a:endParaRPr lang="it-IT" sz="2600" b="1" kern="0" dirty="0" smtClean="0">
              <a:latin typeface="Trebuchet MS" pitchFamily="34" charset="0"/>
            </a:endParaRPr>
          </a:p>
          <a:p>
            <a:pPr marL="0" indent="0" algn="just">
              <a:spcBef>
                <a:spcPct val="20000"/>
              </a:spcBef>
              <a:buNone/>
              <a:defRPr/>
            </a:pPr>
            <a:endParaRPr lang="it-IT" sz="2600" b="1" kern="0" dirty="0">
              <a:latin typeface="Trebuchet MS" pitchFamily="34" charset="0"/>
            </a:endParaRPr>
          </a:p>
          <a:p>
            <a:pPr marL="0" indent="0">
              <a:buNone/>
            </a:pPr>
            <a:endParaRPr lang="it-IT" dirty="0"/>
          </a:p>
        </p:txBody>
      </p:sp>
    </p:spTree>
    <p:extLst>
      <p:ext uri="{BB962C8B-B14F-4D97-AF65-F5344CB8AC3E}">
        <p14:creationId xmlns:p14="http://schemas.microsoft.com/office/powerpoint/2010/main" val="29085860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024063" y="928688"/>
            <a:ext cx="8286750" cy="500062"/>
          </a:xfrm>
          <a:prstGeom prst="rect">
            <a:avLst/>
          </a:prstGeom>
          <a:extLst/>
        </p:spPr>
        <p:txBody>
          <a:bodyPr/>
          <a:lstStyle/>
          <a:p>
            <a:pPr marL="342900" indent="-342900" algn="ctr">
              <a:spcBef>
                <a:spcPct val="20000"/>
              </a:spcBef>
              <a:defRPr/>
            </a:pPr>
            <a:r>
              <a:rPr lang="it-IT" sz="2800" b="1" kern="0" dirty="0">
                <a:solidFill>
                  <a:srgbClr val="C00000"/>
                </a:solidFill>
                <a:effectLst>
                  <a:outerShdw blurRad="38100" dist="38100" dir="2700000" algn="tl">
                    <a:srgbClr val="C0C0C0"/>
                  </a:outerShdw>
                </a:effectLst>
                <a:latin typeface="Trebuchet MS" pitchFamily="34" charset="0"/>
              </a:rPr>
              <a:t>SIMULAZIONE APPLICAZIONE METODO D’HONDT</a:t>
            </a:r>
            <a:endParaRPr lang="it-IT" sz="2800" kern="0" dirty="0">
              <a:solidFill>
                <a:srgbClr val="C00000"/>
              </a:solidFill>
              <a:latin typeface="Trebuchet MS" pitchFamily="34" charset="0"/>
            </a:endParaRPr>
          </a:p>
        </p:txBody>
      </p:sp>
      <p:sp>
        <p:nvSpPr>
          <p:cNvPr id="6" name="Rectangle 2"/>
          <p:cNvSpPr txBox="1">
            <a:spLocks noChangeArrowheads="1"/>
          </p:cNvSpPr>
          <p:nvPr/>
        </p:nvSpPr>
        <p:spPr>
          <a:xfrm>
            <a:off x="1595438" y="1500188"/>
            <a:ext cx="8062912" cy="500062"/>
          </a:xfrm>
          <a:prstGeom prst="rect">
            <a:avLst/>
          </a:prstGeom>
          <a:extLst/>
        </p:spPr>
        <p:txBody>
          <a:bodyPr/>
          <a:lstStyle/>
          <a:p>
            <a:pPr marL="342900" indent="-342900">
              <a:spcBef>
                <a:spcPct val="20000"/>
              </a:spcBef>
              <a:buFont typeface="Wingdings" pitchFamily="2" charset="2"/>
              <a:buChar char="Ä"/>
              <a:defRPr/>
            </a:pPr>
            <a:r>
              <a:rPr lang="it-IT" b="1" kern="0" dirty="0">
                <a:solidFill>
                  <a:srgbClr val="990000"/>
                </a:solidFill>
                <a:latin typeface="Trebuchet MS" pitchFamily="34" charset="0"/>
              </a:rPr>
              <a:t>Ipotesi</a:t>
            </a:r>
            <a:endParaRPr lang="it-IT" sz="3200" kern="0" dirty="0">
              <a:solidFill>
                <a:srgbClr val="990000"/>
              </a:solidFill>
              <a:latin typeface="Trebuchet MS" pitchFamily="34" charset="0"/>
            </a:endParaRPr>
          </a:p>
          <a:p>
            <a:pPr marL="342900" indent="-342900">
              <a:spcBef>
                <a:spcPct val="20000"/>
              </a:spcBef>
              <a:buFontTx/>
              <a:buChar char="•"/>
              <a:defRPr/>
            </a:pPr>
            <a:endParaRPr lang="it-IT" sz="1400" kern="0" dirty="0">
              <a:latin typeface="Trebuchet MS" pitchFamily="34" charset="0"/>
            </a:endParaRPr>
          </a:p>
        </p:txBody>
      </p:sp>
      <p:sp>
        <p:nvSpPr>
          <p:cNvPr id="7" name="Rectangle 2"/>
          <p:cNvSpPr txBox="1">
            <a:spLocks noChangeArrowheads="1"/>
          </p:cNvSpPr>
          <p:nvPr/>
        </p:nvSpPr>
        <p:spPr>
          <a:xfrm>
            <a:off x="1809751" y="2000250"/>
            <a:ext cx="8715375" cy="928688"/>
          </a:xfrm>
          <a:prstGeom prst="rect">
            <a:avLst/>
          </a:prstGeom>
        </p:spPr>
        <p:txBody>
          <a:bodyPr/>
          <a:lstStyle/>
          <a:p>
            <a:pPr marL="342900" indent="-342900" algn="just">
              <a:spcBef>
                <a:spcPct val="20000"/>
              </a:spcBef>
              <a:buFontTx/>
              <a:buChar char="•"/>
              <a:defRPr/>
            </a:pPr>
            <a:r>
              <a:rPr lang="it-IT" sz="2000" b="1" kern="0" dirty="0">
                <a:latin typeface="Trebuchet MS" pitchFamily="34" charset="0"/>
              </a:rPr>
              <a:t>3 Consiglieri da designare</a:t>
            </a:r>
          </a:p>
          <a:p>
            <a:pPr marL="342900" indent="-342900" algn="just">
              <a:spcBef>
                <a:spcPct val="20000"/>
              </a:spcBef>
              <a:buFontTx/>
              <a:buChar char="•"/>
              <a:defRPr/>
            </a:pPr>
            <a:r>
              <a:rPr lang="it-IT" sz="2000" b="1" kern="0" dirty="0">
                <a:latin typeface="Trebuchet MS" pitchFamily="34" charset="0"/>
              </a:rPr>
              <a:t>Parametri relativi a 3 Associazioni concorrenti</a:t>
            </a:r>
          </a:p>
          <a:p>
            <a:pPr marL="342900" indent="-342900" algn="just">
              <a:spcBef>
                <a:spcPct val="20000"/>
              </a:spcBef>
              <a:buFontTx/>
              <a:buChar char="•"/>
              <a:defRPr/>
            </a:pPr>
            <a:endParaRPr lang="it-IT" sz="2000" b="1" kern="0" dirty="0">
              <a:latin typeface="Trebuchet MS" pitchFamily="34" charset="0"/>
            </a:endParaRPr>
          </a:p>
          <a:p>
            <a:pPr marL="342900" indent="-342900" algn="just">
              <a:spcBef>
                <a:spcPct val="20000"/>
              </a:spcBef>
              <a:buFontTx/>
              <a:buChar char="•"/>
              <a:defRPr/>
            </a:pPr>
            <a:endParaRPr lang="it-IT" sz="2000" b="1" kern="0" dirty="0">
              <a:latin typeface="Trebuchet MS" pitchFamily="34" charset="0"/>
            </a:endParaRPr>
          </a:p>
          <a:p>
            <a:pPr marL="342900" indent="-342900" algn="just">
              <a:spcBef>
                <a:spcPct val="20000"/>
              </a:spcBef>
              <a:defRPr/>
            </a:pPr>
            <a:endParaRPr lang="it-IT" sz="2000" b="1" kern="0" dirty="0">
              <a:latin typeface="Trebuchet MS" pitchFamily="34" charset="0"/>
            </a:endParaRPr>
          </a:p>
        </p:txBody>
      </p:sp>
      <p:graphicFrame>
        <p:nvGraphicFramePr>
          <p:cNvPr id="37893" name="Object 3"/>
          <p:cNvGraphicFramePr>
            <a:graphicFrameLocks noChangeAspect="1"/>
          </p:cNvGraphicFramePr>
          <p:nvPr/>
        </p:nvGraphicFramePr>
        <p:xfrm>
          <a:off x="1738313" y="3000376"/>
          <a:ext cx="9123362" cy="4029075"/>
        </p:xfrm>
        <a:graphic>
          <a:graphicData uri="http://schemas.openxmlformats.org/presentationml/2006/ole">
            <mc:AlternateContent xmlns:mc="http://schemas.openxmlformats.org/markup-compatibility/2006">
              <mc:Choice xmlns:v="urn:schemas-microsoft-com:vml" Requires="v">
                <p:oleObj spid="_x0000_s1086" name="Document" r:id="rId4" imgW="9665008" imgH="4208427" progId="Word.Document.8">
                  <p:embed/>
                </p:oleObj>
              </mc:Choice>
              <mc:Fallback>
                <p:oleObj name="Document" r:id="rId4" imgW="9665008" imgH="4208427" progId="Word.Document.8">
                  <p:embed/>
                  <p:pic>
                    <p:nvPicPr>
                      <p:cNvPr id="0" name="Picture 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38313" y="3000376"/>
                        <a:ext cx="9123362" cy="4029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695020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024063" y="928688"/>
            <a:ext cx="8286750" cy="500062"/>
          </a:xfrm>
          <a:prstGeom prst="rect">
            <a:avLst/>
          </a:prstGeom>
          <a:extLst/>
        </p:spPr>
        <p:txBody>
          <a:bodyPr/>
          <a:lstStyle/>
          <a:p>
            <a:pPr marL="342900" indent="-342900" algn="ctr">
              <a:spcBef>
                <a:spcPct val="20000"/>
              </a:spcBef>
              <a:defRPr/>
            </a:pPr>
            <a:r>
              <a:rPr lang="it-IT" sz="2800" b="1" kern="0" dirty="0">
                <a:solidFill>
                  <a:srgbClr val="C00000"/>
                </a:solidFill>
                <a:effectLst>
                  <a:outerShdw blurRad="38100" dist="38100" dir="2700000" algn="tl">
                    <a:srgbClr val="C0C0C0"/>
                  </a:outerShdw>
                </a:effectLst>
                <a:latin typeface="Trebuchet MS" pitchFamily="34" charset="0"/>
              </a:rPr>
              <a:t>ASSOCIAZIONI CONCORRENTI</a:t>
            </a:r>
            <a:endParaRPr lang="it-IT" sz="2800" kern="0" dirty="0">
              <a:solidFill>
                <a:srgbClr val="C00000"/>
              </a:solidFill>
              <a:latin typeface="Trebuchet MS" pitchFamily="34" charset="0"/>
            </a:endParaRPr>
          </a:p>
        </p:txBody>
      </p:sp>
      <p:graphicFrame>
        <p:nvGraphicFramePr>
          <p:cNvPr id="38915" name="Object 3"/>
          <p:cNvGraphicFramePr>
            <a:graphicFrameLocks noChangeAspect="1"/>
          </p:cNvGraphicFramePr>
          <p:nvPr>
            <p:extLst>
              <p:ext uri="{D42A27DB-BD31-4B8C-83A1-F6EECF244321}">
                <p14:modId xmlns:p14="http://schemas.microsoft.com/office/powerpoint/2010/main" val="1641067202"/>
              </p:ext>
            </p:extLst>
          </p:nvPr>
        </p:nvGraphicFramePr>
        <p:xfrm>
          <a:off x="1831139" y="1684421"/>
          <a:ext cx="8588208" cy="4644190"/>
        </p:xfrm>
        <a:graphic>
          <a:graphicData uri="http://schemas.openxmlformats.org/presentationml/2006/ole">
            <mc:AlternateContent xmlns:mc="http://schemas.openxmlformats.org/markup-compatibility/2006">
              <mc:Choice xmlns:v="urn:schemas-microsoft-com:vml" Requires="v">
                <p:oleObj spid="_x0000_s2111" name="Document" r:id="rId4" imgW="8211223" imgH="4254523" progId="Word.Document.8">
                  <p:embed/>
                </p:oleObj>
              </mc:Choice>
              <mc:Fallback>
                <p:oleObj name="Document" r:id="rId4" imgW="8211223" imgH="4254523" progId="Word.Document.8">
                  <p:embed/>
                  <p:pic>
                    <p:nvPicPr>
                      <p:cNvPr id="0" name="Picture 5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1139" y="1684421"/>
                        <a:ext cx="8588208" cy="46441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71958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024063" y="336884"/>
            <a:ext cx="8286750" cy="709863"/>
          </a:xfrm>
          <a:prstGeom prst="rect">
            <a:avLst/>
          </a:prstGeom>
          <a:extLst/>
        </p:spPr>
        <p:txBody>
          <a:bodyPr/>
          <a:lstStyle/>
          <a:p>
            <a:pPr marL="342900" indent="-342900" algn="ctr">
              <a:spcBef>
                <a:spcPct val="20000"/>
              </a:spcBef>
              <a:defRPr/>
            </a:pPr>
            <a:r>
              <a:rPr lang="it-IT" sz="2800" b="1" kern="0" dirty="0">
                <a:solidFill>
                  <a:srgbClr val="C00000"/>
                </a:solidFill>
                <a:effectLst>
                  <a:outerShdw blurRad="38100" dist="38100" dir="2700000" algn="tl">
                    <a:srgbClr val="C0C0C0"/>
                  </a:outerShdw>
                </a:effectLst>
                <a:latin typeface="Trebuchet MS" pitchFamily="34" charset="0"/>
              </a:rPr>
              <a:t>RICORSI</a:t>
            </a:r>
            <a:endParaRPr lang="it-IT" sz="2800" kern="0" dirty="0">
              <a:solidFill>
                <a:srgbClr val="C00000"/>
              </a:solidFill>
              <a:latin typeface="Trebuchet MS" pitchFamily="34" charset="0"/>
            </a:endParaRPr>
          </a:p>
        </p:txBody>
      </p:sp>
      <p:sp>
        <p:nvSpPr>
          <p:cNvPr id="39939" name="Text Box 6"/>
          <p:cNvSpPr txBox="1">
            <a:spLocks noChangeArrowheads="1"/>
          </p:cNvSpPr>
          <p:nvPr/>
        </p:nvSpPr>
        <p:spPr bwMode="auto">
          <a:xfrm>
            <a:off x="1752601" y="2057400"/>
            <a:ext cx="8558213"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a:spcBef>
                <a:spcPct val="50000"/>
              </a:spcBef>
            </a:pPr>
            <a:r>
              <a:rPr lang="it-IT" altLang="it-IT" b="1" dirty="0">
                <a:latin typeface="Trebuchet MS" panose="020B0603020202020204" pitchFamily="34" charset="0"/>
              </a:rPr>
              <a:t>La sentenza della Corte Costituzionale n.374 del 5 novembre 2007 ha dichiarato che non spetta allo Stato e per esso al Ministero dello   Sviluppo   Economico   decidere  i   ricorsi   avverso   le determinazioni   del   Presidente   della   Giunta   regionale.</a:t>
            </a:r>
          </a:p>
          <a:p>
            <a:pPr algn="just">
              <a:spcBef>
                <a:spcPct val="50000"/>
              </a:spcBef>
            </a:pPr>
            <a:r>
              <a:rPr lang="it-IT" altLang="it-IT" b="1" dirty="0">
                <a:latin typeface="Trebuchet MS" panose="020B0603020202020204" pitchFamily="34" charset="0"/>
              </a:rPr>
              <a:t>Pertanto, il potere di decidere sui ricorsi è ora attribuito al Tribunale Amministrativo Regionale.</a:t>
            </a:r>
          </a:p>
          <a:p>
            <a:pPr algn="just">
              <a:spcBef>
                <a:spcPct val="50000"/>
              </a:spcBef>
            </a:pPr>
            <a:r>
              <a:rPr lang="it-IT" altLang="it-IT" b="1" dirty="0">
                <a:latin typeface="Trebuchet MS" panose="020B0603020202020204" pitchFamily="34" charset="0"/>
              </a:rPr>
              <a:t>Il termine per presentare il ricorso è di 60 giorni dalla notifica del provvedimento che vuole impugnare</a:t>
            </a:r>
          </a:p>
        </p:txBody>
      </p:sp>
    </p:spTree>
    <p:extLst>
      <p:ext uri="{BB962C8B-B14F-4D97-AF65-F5344CB8AC3E}">
        <p14:creationId xmlns:p14="http://schemas.microsoft.com/office/powerpoint/2010/main" val="42156310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024063" y="928688"/>
            <a:ext cx="8286750" cy="500062"/>
          </a:xfrm>
          <a:prstGeom prst="rect">
            <a:avLst/>
          </a:prstGeom>
          <a:extLst/>
        </p:spPr>
        <p:txBody>
          <a:bodyPr/>
          <a:lstStyle/>
          <a:p>
            <a:pPr marL="342900" indent="-342900" algn="ctr">
              <a:spcBef>
                <a:spcPct val="20000"/>
              </a:spcBef>
              <a:defRPr/>
            </a:pPr>
            <a:r>
              <a:rPr lang="it-IT" sz="2800" b="1" kern="0" dirty="0">
                <a:solidFill>
                  <a:srgbClr val="C00000"/>
                </a:solidFill>
                <a:effectLst>
                  <a:outerShdw blurRad="38100" dist="38100" dir="2700000" algn="tl">
                    <a:srgbClr val="C0C0C0"/>
                  </a:outerShdw>
                </a:effectLst>
                <a:latin typeface="Trebuchet MS" pitchFamily="34" charset="0"/>
              </a:rPr>
              <a:t>ELEZIONE DEL PRESIDENTE E DELLA GIUNTA</a:t>
            </a:r>
            <a:endParaRPr lang="it-IT" sz="2800" kern="0" dirty="0">
              <a:solidFill>
                <a:srgbClr val="C00000"/>
              </a:solidFill>
              <a:latin typeface="Trebuchet MS" pitchFamily="34" charset="0"/>
            </a:endParaRPr>
          </a:p>
        </p:txBody>
      </p:sp>
      <p:sp>
        <p:nvSpPr>
          <p:cNvPr id="5" name="Rectangle 3"/>
          <p:cNvSpPr txBox="1">
            <a:spLocks noChangeArrowheads="1"/>
          </p:cNvSpPr>
          <p:nvPr/>
        </p:nvSpPr>
        <p:spPr>
          <a:xfrm>
            <a:off x="2238376" y="1524001"/>
            <a:ext cx="7929563" cy="4405313"/>
          </a:xfrm>
          <a:prstGeom prst="rect">
            <a:avLst/>
          </a:prstGeom>
        </p:spPr>
        <p:txBody>
          <a:bodyPr/>
          <a:lstStyle/>
          <a:p>
            <a:pPr marL="342900" indent="-342900" algn="just">
              <a:spcBef>
                <a:spcPct val="20000"/>
              </a:spcBef>
              <a:buFontTx/>
              <a:buChar char="•"/>
              <a:defRPr/>
            </a:pPr>
            <a:endParaRPr lang="it-IT" b="1" kern="0" dirty="0">
              <a:latin typeface="Trebuchet MS" pitchFamily="34" charset="0"/>
            </a:endParaRPr>
          </a:p>
          <a:p>
            <a:pPr marL="342900" indent="-342900" algn="just">
              <a:spcBef>
                <a:spcPct val="20000"/>
              </a:spcBef>
              <a:buFontTx/>
              <a:buChar char="•"/>
              <a:defRPr/>
            </a:pPr>
            <a:r>
              <a:rPr lang="it-IT" b="1" kern="0" dirty="0">
                <a:latin typeface="Trebuchet MS" pitchFamily="34" charset="0"/>
              </a:rPr>
              <a:t>Il Consiglio camerale elegge il Presidente </a:t>
            </a:r>
            <a:r>
              <a:rPr lang="it-IT" b="1" kern="0" dirty="0" smtClean="0">
                <a:latin typeface="Trebuchet MS" pitchFamily="34" charset="0"/>
              </a:rPr>
              <a:t>entro 30 giorni e </a:t>
            </a:r>
            <a:r>
              <a:rPr lang="it-IT" b="1" kern="0" dirty="0">
                <a:latin typeface="Trebuchet MS" pitchFamily="34" charset="0"/>
              </a:rPr>
              <a:t>nella successiva seduta utile la Giunta, </a:t>
            </a:r>
          </a:p>
          <a:p>
            <a:pPr marL="342900" indent="-342900" algn="just">
              <a:spcBef>
                <a:spcPct val="20000"/>
              </a:spcBef>
              <a:buFontTx/>
              <a:buChar char="•"/>
              <a:defRPr/>
            </a:pPr>
            <a:endParaRPr lang="it-IT" b="1" kern="0" dirty="0">
              <a:latin typeface="Trebuchet MS" pitchFamily="34" charset="0"/>
            </a:endParaRPr>
          </a:p>
          <a:p>
            <a:pPr marL="342900" indent="-342900" algn="just">
              <a:spcBef>
                <a:spcPct val="20000"/>
              </a:spcBef>
              <a:buFontTx/>
              <a:buChar char="•"/>
              <a:defRPr/>
            </a:pPr>
            <a:r>
              <a:rPr lang="it-IT" b="1" kern="0" dirty="0">
                <a:latin typeface="Trebuchet MS" pitchFamily="34" charset="0"/>
              </a:rPr>
              <a:t>l’elezione della Giunta avviene con votazione a scrutinio segreto, </a:t>
            </a:r>
          </a:p>
          <a:p>
            <a:pPr marL="342900" indent="-342900" algn="just">
              <a:spcBef>
                <a:spcPct val="20000"/>
              </a:spcBef>
              <a:buFontTx/>
              <a:buChar char="•"/>
              <a:defRPr/>
            </a:pPr>
            <a:endParaRPr lang="it-IT" b="1" kern="0" dirty="0">
              <a:latin typeface="Trebuchet MS" pitchFamily="34" charset="0"/>
            </a:endParaRPr>
          </a:p>
          <a:p>
            <a:pPr marL="342900" indent="-342900" algn="just">
              <a:spcBef>
                <a:spcPct val="20000"/>
              </a:spcBef>
              <a:buFontTx/>
              <a:buChar char="•"/>
              <a:defRPr/>
            </a:pPr>
            <a:r>
              <a:rPr lang="it-IT" b="1" kern="0" dirty="0">
                <a:latin typeface="Trebuchet MS" pitchFamily="34" charset="0"/>
              </a:rPr>
              <a:t>il numero massimo dei componenti della Giunta è determinato </a:t>
            </a:r>
            <a:r>
              <a:rPr lang="it-IT" b="1" kern="0" dirty="0" smtClean="0">
                <a:latin typeface="Trebuchet MS" pitchFamily="34" charset="0"/>
              </a:rPr>
              <a:t>in </a:t>
            </a:r>
            <a:r>
              <a:rPr lang="it-IT" b="1" kern="0" dirty="0">
                <a:latin typeface="Trebuchet MS" pitchFamily="34" charset="0"/>
              </a:rPr>
              <a:t>relazione ai componenti del Consiglio.</a:t>
            </a:r>
          </a:p>
          <a:p>
            <a:pPr marL="342900" indent="-342900" algn="just">
              <a:spcBef>
                <a:spcPct val="20000"/>
              </a:spcBef>
              <a:buFontTx/>
              <a:buChar char="•"/>
              <a:defRPr/>
            </a:pPr>
            <a:endParaRPr lang="it-IT" b="1" kern="0" dirty="0">
              <a:latin typeface="Trebuchet MS" pitchFamily="34" charset="0"/>
            </a:endParaRPr>
          </a:p>
        </p:txBody>
      </p:sp>
    </p:spTree>
    <p:extLst>
      <p:ext uri="{BB962C8B-B14F-4D97-AF65-F5344CB8AC3E}">
        <p14:creationId xmlns:p14="http://schemas.microsoft.com/office/powerpoint/2010/main" val="2290595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Line 4"/>
          <p:cNvSpPr>
            <a:spLocks noChangeShapeType="1"/>
          </p:cNvSpPr>
          <p:nvPr/>
        </p:nvSpPr>
        <p:spPr bwMode="auto">
          <a:xfrm flipV="1">
            <a:off x="4648200" y="4114800"/>
            <a:ext cx="0" cy="9906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it-IT"/>
          </a:p>
        </p:txBody>
      </p:sp>
      <p:sp>
        <p:nvSpPr>
          <p:cNvPr id="9219" name="Line 5"/>
          <p:cNvSpPr>
            <a:spLocks noChangeShapeType="1"/>
          </p:cNvSpPr>
          <p:nvPr/>
        </p:nvSpPr>
        <p:spPr bwMode="auto">
          <a:xfrm>
            <a:off x="5600700" y="3657600"/>
            <a:ext cx="0" cy="9906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it-IT"/>
          </a:p>
        </p:txBody>
      </p:sp>
      <p:sp>
        <p:nvSpPr>
          <p:cNvPr id="9220" name="AutoShape 6"/>
          <p:cNvSpPr>
            <a:spLocks noChangeArrowheads="1"/>
          </p:cNvSpPr>
          <p:nvPr/>
        </p:nvSpPr>
        <p:spPr bwMode="auto">
          <a:xfrm>
            <a:off x="4572000" y="4114800"/>
            <a:ext cx="76200" cy="1066800"/>
          </a:xfrm>
          <a:prstGeom prst="bracePair">
            <a:avLst>
              <a:gd name="adj" fmla="val 8333"/>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it-IT" altLang="it-IT">
              <a:latin typeface="Trebuchet MS" panose="020B0603020202020204" pitchFamily="34" charset="0"/>
            </a:endParaRPr>
          </a:p>
        </p:txBody>
      </p:sp>
      <p:sp>
        <p:nvSpPr>
          <p:cNvPr id="9221" name="Line 7"/>
          <p:cNvSpPr>
            <a:spLocks noChangeShapeType="1"/>
          </p:cNvSpPr>
          <p:nvPr/>
        </p:nvSpPr>
        <p:spPr bwMode="auto">
          <a:xfrm flipV="1">
            <a:off x="4648200" y="4114800"/>
            <a:ext cx="0" cy="9906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it-IT"/>
          </a:p>
        </p:txBody>
      </p:sp>
      <p:sp>
        <p:nvSpPr>
          <p:cNvPr id="10" name="Rectangle 2"/>
          <p:cNvSpPr txBox="1">
            <a:spLocks noChangeArrowheads="1"/>
          </p:cNvSpPr>
          <p:nvPr/>
        </p:nvSpPr>
        <p:spPr>
          <a:xfrm>
            <a:off x="1937084" y="324853"/>
            <a:ext cx="9107905" cy="1103897"/>
          </a:xfrm>
          <a:prstGeom prst="rect">
            <a:avLst/>
          </a:prstGeom>
          <a:extLst/>
        </p:spPr>
        <p:txBody>
          <a:bodyPr/>
          <a:lstStyle/>
          <a:p>
            <a:pPr marL="342900" indent="-342900" algn="ctr">
              <a:spcBef>
                <a:spcPct val="20000"/>
              </a:spcBef>
              <a:defRPr/>
            </a:pPr>
            <a:r>
              <a:rPr lang="it-IT" sz="3100" kern="0" dirty="0">
                <a:effectLst>
                  <a:outerShdw blurRad="38100" dist="38100" dir="2700000" algn="tl">
                    <a:srgbClr val="C0C0C0"/>
                  </a:outerShdw>
                </a:effectLst>
                <a:latin typeface="+mj-lt"/>
              </a:rPr>
              <a:t>NUMERO DEI COMPONENTI DEL CONSIGLIO</a:t>
            </a:r>
            <a:endParaRPr lang="it-IT" sz="3100" kern="0" dirty="0">
              <a:latin typeface="+mj-lt"/>
            </a:endParaRPr>
          </a:p>
        </p:txBody>
      </p:sp>
      <p:sp>
        <p:nvSpPr>
          <p:cNvPr id="12" name="Rectangle 2"/>
          <p:cNvSpPr txBox="1">
            <a:spLocks noChangeArrowheads="1"/>
          </p:cNvSpPr>
          <p:nvPr/>
        </p:nvSpPr>
        <p:spPr>
          <a:xfrm>
            <a:off x="2881313" y="1428750"/>
            <a:ext cx="7858126" cy="571500"/>
          </a:xfrm>
          <a:prstGeom prst="rect">
            <a:avLst/>
          </a:prstGeom>
          <a:extLst/>
        </p:spPr>
        <p:txBody>
          <a:bodyPr/>
          <a:lstStyle/>
          <a:p>
            <a:pPr algn="ctr">
              <a:defRPr/>
            </a:pPr>
            <a:r>
              <a:rPr lang="it-IT" sz="2000" b="1" i="1" kern="0" dirty="0">
                <a:latin typeface="Trebuchet MS" pitchFamily="34" charset="0"/>
                <a:sym typeface="Wingdings" pitchFamily="2" charset="2"/>
              </a:rPr>
              <a:t>Determinato in base al n. delle imprese iscritte o annotate al </a:t>
            </a:r>
            <a:r>
              <a:rPr lang="it-IT" sz="2000" b="1" i="1" kern="0" dirty="0" err="1">
                <a:latin typeface="Trebuchet MS" pitchFamily="34" charset="0"/>
                <a:sym typeface="Wingdings" pitchFamily="2" charset="2"/>
              </a:rPr>
              <a:t>R.I</a:t>
            </a:r>
            <a:r>
              <a:rPr lang="it-IT" sz="2000" b="1" i="1" kern="0" dirty="0">
                <a:latin typeface="Trebuchet MS" pitchFamily="34" charset="0"/>
                <a:sym typeface="Wingdings" pitchFamily="2" charset="2"/>
              </a:rPr>
              <a:t> e al REA</a:t>
            </a:r>
          </a:p>
        </p:txBody>
      </p:sp>
      <p:graphicFrame>
        <p:nvGraphicFramePr>
          <p:cNvPr id="9" name="Tabella 8"/>
          <p:cNvGraphicFramePr>
            <a:graphicFrameLocks noGrp="1"/>
          </p:cNvGraphicFramePr>
          <p:nvPr>
            <p:extLst>
              <p:ext uri="{D42A27DB-BD31-4B8C-83A1-F6EECF244321}">
                <p14:modId xmlns:p14="http://schemas.microsoft.com/office/powerpoint/2010/main" val="3464398630"/>
              </p:ext>
            </p:extLst>
          </p:nvPr>
        </p:nvGraphicFramePr>
        <p:xfrm>
          <a:off x="2514600" y="2143124"/>
          <a:ext cx="8296275" cy="1791201"/>
        </p:xfrm>
        <a:graphic>
          <a:graphicData uri="http://schemas.openxmlformats.org/drawingml/2006/table">
            <a:tbl>
              <a:tblPr firstRow="1" bandRow="1">
                <a:tableStyleId>{5C22544A-7EE6-4342-B048-85BDC9FD1C3A}</a:tableStyleId>
              </a:tblPr>
              <a:tblGrid>
                <a:gridCol w="5124169"/>
                <a:gridCol w="3172106"/>
              </a:tblGrid>
              <a:tr h="597067">
                <a:tc>
                  <a:txBody>
                    <a:bodyPr/>
                    <a:lstStyle/>
                    <a:p>
                      <a:pPr algn="ctr"/>
                      <a:r>
                        <a:rPr lang="it-IT" sz="2400" b="1" dirty="0" smtClean="0">
                          <a:solidFill>
                            <a:schemeClr val="tx1"/>
                          </a:solidFill>
                          <a:latin typeface="Trebuchet MS" pitchFamily="34" charset="0"/>
                        </a:rPr>
                        <a:t>Sino a 40.000 imprese</a:t>
                      </a:r>
                      <a:endParaRPr lang="it-IT" sz="2400" b="1" dirty="0">
                        <a:solidFill>
                          <a:schemeClr val="tx1"/>
                        </a:solidFill>
                        <a:latin typeface="Trebuchet MS" pitchFamily="34" charset="0"/>
                      </a:endParaRPr>
                    </a:p>
                  </a:txBody>
                  <a:tcPr marL="91439" marR="91439">
                    <a:noFill/>
                  </a:tcPr>
                </a:tc>
                <a:tc>
                  <a:txBody>
                    <a:bodyPr/>
                    <a:lstStyle/>
                    <a:p>
                      <a:r>
                        <a:rPr lang="it-IT" sz="2400" b="1" dirty="0" smtClean="0">
                          <a:solidFill>
                            <a:srgbClr val="990000"/>
                          </a:solidFill>
                          <a:latin typeface="Trebuchet MS" pitchFamily="34" charset="0"/>
                        </a:rPr>
                        <a:t>20 consiglieri</a:t>
                      </a:r>
                      <a:endParaRPr lang="it-IT" sz="2400" b="1" dirty="0">
                        <a:solidFill>
                          <a:srgbClr val="990000"/>
                        </a:solidFill>
                        <a:latin typeface="Trebuchet MS" pitchFamily="34" charset="0"/>
                      </a:endParaRPr>
                    </a:p>
                  </a:txBody>
                  <a:tcPr marL="91439" marR="91439">
                    <a:noFill/>
                  </a:tcPr>
                </a:tc>
              </a:tr>
              <a:tr h="597067">
                <a:tc>
                  <a:txBody>
                    <a:bodyPr/>
                    <a:lstStyle/>
                    <a:p>
                      <a:pPr algn="ctr"/>
                      <a:r>
                        <a:rPr lang="it-IT" sz="2400" b="1" dirty="0" smtClean="0">
                          <a:solidFill>
                            <a:schemeClr val="tx1"/>
                          </a:solidFill>
                          <a:latin typeface="Trebuchet MS" pitchFamily="34" charset="0"/>
                        </a:rPr>
                        <a:t>Da 40.001 a 80.000 imprese</a:t>
                      </a:r>
                      <a:endParaRPr lang="it-IT" sz="2400" b="1" dirty="0">
                        <a:solidFill>
                          <a:schemeClr val="tx1"/>
                        </a:solidFill>
                        <a:latin typeface="Trebuchet MS" pitchFamily="34" charset="0"/>
                      </a:endParaRPr>
                    </a:p>
                  </a:txBody>
                  <a:tcPr marL="91439" marR="91439">
                    <a:noFill/>
                  </a:tcPr>
                </a:tc>
                <a:tc>
                  <a:txBody>
                    <a:bodyPr/>
                    <a:lstStyle/>
                    <a:p>
                      <a:r>
                        <a:rPr lang="it-IT" sz="2400" b="1" dirty="0" smtClean="0">
                          <a:solidFill>
                            <a:srgbClr val="990000"/>
                          </a:solidFill>
                          <a:latin typeface="Trebuchet MS" pitchFamily="34" charset="0"/>
                        </a:rPr>
                        <a:t>25 consiglieri</a:t>
                      </a:r>
                      <a:endParaRPr lang="it-IT" sz="2400" b="1" dirty="0">
                        <a:solidFill>
                          <a:srgbClr val="990000"/>
                        </a:solidFill>
                        <a:latin typeface="Trebuchet MS" pitchFamily="34" charset="0"/>
                      </a:endParaRPr>
                    </a:p>
                  </a:txBody>
                  <a:tcPr marL="91439" marR="91439">
                    <a:noFill/>
                  </a:tcPr>
                </a:tc>
              </a:tr>
              <a:tr h="597067">
                <a:tc>
                  <a:txBody>
                    <a:bodyPr/>
                    <a:lstStyle/>
                    <a:p>
                      <a:pPr algn="ctr"/>
                      <a:r>
                        <a:rPr lang="it-IT" sz="2600" b="1" u="sng" dirty="0" smtClean="0">
                          <a:solidFill>
                            <a:schemeClr val="tx1"/>
                          </a:solidFill>
                          <a:latin typeface="Trebuchet MS" pitchFamily="34" charset="0"/>
                        </a:rPr>
                        <a:t>Oltre 80.000 imprese(128.309)</a:t>
                      </a:r>
                      <a:endParaRPr lang="it-IT" sz="2600" b="1" u="sng" dirty="0">
                        <a:solidFill>
                          <a:schemeClr val="tx1"/>
                        </a:solidFill>
                        <a:latin typeface="Trebuchet MS" pitchFamily="34" charset="0"/>
                      </a:endParaRPr>
                    </a:p>
                  </a:txBody>
                  <a:tcPr marL="91439" marR="91439">
                    <a:solidFill>
                      <a:srgbClr val="FFFF00"/>
                    </a:solidFill>
                  </a:tcPr>
                </a:tc>
                <a:tc>
                  <a:txBody>
                    <a:bodyPr/>
                    <a:lstStyle/>
                    <a:p>
                      <a:r>
                        <a:rPr lang="it-IT" sz="2600" b="1" u="sng" dirty="0" smtClean="0">
                          <a:solidFill>
                            <a:srgbClr val="990000"/>
                          </a:solidFill>
                          <a:latin typeface="Trebuchet MS" pitchFamily="34" charset="0"/>
                        </a:rPr>
                        <a:t>30 consiglieri</a:t>
                      </a:r>
                      <a:endParaRPr lang="it-IT" sz="2600" b="1" u="sng" dirty="0">
                        <a:solidFill>
                          <a:srgbClr val="990000"/>
                        </a:solidFill>
                        <a:latin typeface="Trebuchet MS" pitchFamily="34" charset="0"/>
                      </a:endParaRPr>
                    </a:p>
                  </a:txBody>
                  <a:tcPr marL="91439" marR="91439">
                    <a:solidFill>
                      <a:srgbClr val="FFFF00"/>
                    </a:solidFill>
                  </a:tcPr>
                </a:tc>
              </a:tr>
            </a:tbl>
          </a:graphicData>
        </a:graphic>
      </p:graphicFrame>
      <p:sp>
        <p:nvSpPr>
          <p:cNvPr id="11" name="Text Box 7"/>
          <p:cNvSpPr txBox="1">
            <a:spLocks noChangeArrowheads="1"/>
          </p:cNvSpPr>
          <p:nvPr/>
        </p:nvSpPr>
        <p:spPr bwMode="auto">
          <a:xfrm>
            <a:off x="2273967" y="4200526"/>
            <a:ext cx="8536907" cy="1431161"/>
          </a:xfrm>
          <a:prstGeom prst="rect">
            <a:avLst/>
          </a:prstGeom>
          <a:noFill/>
          <a:ln w="9525">
            <a:noFill/>
            <a:miter lim="800000"/>
            <a:headEnd/>
            <a:tailEnd/>
          </a:ln>
          <a:effectLst/>
        </p:spPr>
        <p:txBody>
          <a:bodyPr wrap="square">
            <a:spAutoFit/>
          </a:bodyPr>
          <a:lstStyle/>
          <a:p>
            <a:pPr marL="457200" indent="-457200" algn="ctr">
              <a:spcAft>
                <a:spcPts val="1200"/>
              </a:spcAft>
              <a:defRPr/>
            </a:pPr>
            <a:r>
              <a:rPr lang="it-IT" b="1" i="1" dirty="0">
                <a:latin typeface="Trebuchet MS" pitchFamily="34" charset="0"/>
              </a:rPr>
              <a:t>A questi vanno aggiunti 3 consiglieri</a:t>
            </a:r>
          </a:p>
          <a:p>
            <a:pPr algn="ctr">
              <a:spcAft>
                <a:spcPts val="300"/>
              </a:spcAft>
              <a:defRPr/>
            </a:pPr>
            <a:r>
              <a:rPr lang="it-IT" b="1" dirty="0">
                <a:solidFill>
                  <a:srgbClr val="990000"/>
                </a:solidFill>
                <a:latin typeface="Trebuchet MS" pitchFamily="34" charset="0"/>
              </a:rPr>
              <a:t>1</a:t>
            </a:r>
            <a:r>
              <a:rPr lang="it-IT" b="1" dirty="0">
                <a:latin typeface="Trebuchet MS" pitchFamily="34" charset="0"/>
              </a:rPr>
              <a:t> in rappresentanza delle </a:t>
            </a:r>
            <a:r>
              <a:rPr lang="it-IT" b="1" dirty="0">
                <a:solidFill>
                  <a:srgbClr val="990000"/>
                </a:solidFill>
                <a:latin typeface="Trebuchet MS" pitchFamily="34" charset="0"/>
              </a:rPr>
              <a:t>organizzazioni sindacali</a:t>
            </a:r>
          </a:p>
          <a:p>
            <a:pPr algn="ctr">
              <a:spcAft>
                <a:spcPts val="300"/>
              </a:spcAft>
              <a:defRPr/>
            </a:pPr>
            <a:r>
              <a:rPr lang="it-IT" b="1" dirty="0">
                <a:solidFill>
                  <a:srgbClr val="990000"/>
                </a:solidFill>
                <a:latin typeface="Trebuchet MS" pitchFamily="34" charset="0"/>
              </a:rPr>
              <a:t>1</a:t>
            </a:r>
            <a:r>
              <a:rPr lang="it-IT" b="1" dirty="0">
                <a:latin typeface="Trebuchet MS" pitchFamily="34" charset="0"/>
              </a:rPr>
              <a:t> in rappresentanza delle </a:t>
            </a:r>
            <a:r>
              <a:rPr lang="it-IT" b="1" dirty="0">
                <a:solidFill>
                  <a:srgbClr val="990000"/>
                </a:solidFill>
                <a:latin typeface="Trebuchet MS" pitchFamily="34" charset="0"/>
              </a:rPr>
              <a:t>Associazioni di tutela dei consumatori</a:t>
            </a:r>
          </a:p>
          <a:p>
            <a:pPr algn="ctr">
              <a:spcAft>
                <a:spcPts val="300"/>
              </a:spcAft>
              <a:defRPr/>
            </a:pPr>
            <a:r>
              <a:rPr lang="it-IT" b="1" dirty="0">
                <a:solidFill>
                  <a:srgbClr val="990000"/>
                </a:solidFill>
                <a:latin typeface="Trebuchet MS" pitchFamily="34" charset="0"/>
              </a:rPr>
              <a:t>1</a:t>
            </a:r>
            <a:r>
              <a:rPr lang="it-IT" b="1" dirty="0">
                <a:latin typeface="Trebuchet MS" pitchFamily="34" charset="0"/>
              </a:rPr>
              <a:t> in rappresentanza dei </a:t>
            </a:r>
            <a:r>
              <a:rPr lang="it-IT" b="1" dirty="0">
                <a:solidFill>
                  <a:srgbClr val="990000"/>
                </a:solidFill>
                <a:latin typeface="Trebuchet MS" pitchFamily="34" charset="0"/>
              </a:rPr>
              <a:t>liberi professionisti</a:t>
            </a:r>
            <a:endParaRPr lang="it-IT" dirty="0">
              <a:solidFill>
                <a:srgbClr val="990000"/>
              </a:solidFill>
              <a:latin typeface="Trebuchet MS" pitchFamily="34" charset="0"/>
            </a:endParaRPr>
          </a:p>
        </p:txBody>
      </p:sp>
    </p:spTree>
    <p:extLst>
      <p:ext uri="{BB962C8B-B14F-4D97-AF65-F5344CB8AC3E}">
        <p14:creationId xmlns:p14="http://schemas.microsoft.com/office/powerpoint/2010/main" val="53471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595563" y="642938"/>
            <a:ext cx="7143750" cy="500062"/>
          </a:xfrm>
          <a:prstGeom prst="rect">
            <a:avLst/>
          </a:prstGeom>
          <a:extLst/>
        </p:spPr>
        <p:txBody>
          <a:bodyPr/>
          <a:lstStyle/>
          <a:p>
            <a:pPr marL="342900" indent="-342900" algn="ctr">
              <a:spcBef>
                <a:spcPct val="20000"/>
              </a:spcBef>
              <a:defRPr/>
            </a:pPr>
            <a:r>
              <a:rPr lang="it-IT" sz="3200" kern="0" dirty="0">
                <a:effectLst>
                  <a:outerShdw blurRad="38100" dist="38100" dir="2700000" algn="tl">
                    <a:srgbClr val="C0C0C0"/>
                  </a:outerShdw>
                </a:effectLst>
                <a:latin typeface="+mj-lt"/>
              </a:rPr>
              <a:t>PROCEDURE </a:t>
            </a:r>
            <a:r>
              <a:rPr lang="it-IT" sz="3200" kern="0" dirty="0" err="1">
                <a:effectLst>
                  <a:outerShdw blurRad="38100" dist="38100" dir="2700000" algn="tl">
                    <a:srgbClr val="C0C0C0"/>
                  </a:outerShdw>
                </a:effectLst>
                <a:latin typeface="+mj-lt"/>
              </a:rPr>
              <a:t>DI</a:t>
            </a:r>
            <a:r>
              <a:rPr lang="it-IT" sz="3200" kern="0" dirty="0">
                <a:effectLst>
                  <a:outerShdw blurRad="38100" dist="38100" dir="2700000" algn="tl">
                    <a:srgbClr val="C0C0C0"/>
                  </a:outerShdw>
                </a:effectLst>
                <a:latin typeface="+mj-lt"/>
              </a:rPr>
              <a:t> CALCOLO</a:t>
            </a:r>
            <a:endParaRPr lang="it-IT" sz="3200" kern="0" dirty="0">
              <a:latin typeface="+mj-lt"/>
            </a:endParaRPr>
          </a:p>
        </p:txBody>
      </p:sp>
      <p:sp>
        <p:nvSpPr>
          <p:cNvPr id="4" name="Rectangle 2"/>
          <p:cNvSpPr txBox="1">
            <a:spLocks noChangeArrowheads="1"/>
          </p:cNvSpPr>
          <p:nvPr/>
        </p:nvSpPr>
        <p:spPr>
          <a:xfrm>
            <a:off x="1890713" y="1285876"/>
            <a:ext cx="8062912" cy="500063"/>
          </a:xfrm>
          <a:prstGeom prst="rect">
            <a:avLst/>
          </a:prstGeom>
          <a:extLst/>
        </p:spPr>
        <p:txBody>
          <a:bodyPr/>
          <a:lstStyle/>
          <a:p>
            <a:pPr marL="342900" indent="-342900" algn="ctr">
              <a:spcBef>
                <a:spcPct val="20000"/>
              </a:spcBef>
              <a:buFont typeface="Wingdings" pitchFamily="2" charset="2"/>
              <a:buChar char="Ä"/>
              <a:defRPr/>
            </a:pPr>
            <a:r>
              <a:rPr lang="it-IT" b="1" kern="0" dirty="0">
                <a:solidFill>
                  <a:srgbClr val="990000"/>
                </a:solidFill>
                <a:latin typeface="Trebuchet MS" pitchFamily="34" charset="0"/>
              </a:rPr>
              <a:t>Peso percentuale</a:t>
            </a:r>
            <a:r>
              <a:rPr lang="it-IT" sz="1400" kern="0" dirty="0">
                <a:latin typeface="Trebuchet MS" pitchFamily="34" charset="0"/>
              </a:rPr>
              <a:t> </a:t>
            </a:r>
          </a:p>
          <a:p>
            <a:pPr marL="342900" indent="-342900" algn="ctr">
              <a:spcBef>
                <a:spcPct val="20000"/>
              </a:spcBef>
              <a:defRPr/>
            </a:pPr>
            <a:endParaRPr lang="it-IT" b="1" kern="0" dirty="0">
              <a:solidFill>
                <a:srgbClr val="990000"/>
              </a:solidFill>
              <a:latin typeface="Trebuchet MS" pitchFamily="34" charset="0"/>
            </a:endParaRPr>
          </a:p>
        </p:txBody>
      </p:sp>
      <p:sp>
        <p:nvSpPr>
          <p:cNvPr id="10244" name="Text Box 7"/>
          <p:cNvSpPr txBox="1">
            <a:spLocks noChangeArrowheads="1"/>
          </p:cNvSpPr>
          <p:nvPr/>
        </p:nvSpPr>
        <p:spPr bwMode="auto">
          <a:xfrm>
            <a:off x="3810000" y="1714501"/>
            <a:ext cx="4357688"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a:buFontTx/>
              <a:buChar char="-"/>
            </a:pPr>
            <a:r>
              <a:rPr lang="it-IT" altLang="it-IT" sz="2200" b="1" i="1" dirty="0">
                <a:latin typeface="Trebuchet MS" panose="020B0603020202020204" pitchFamily="34" charset="0"/>
              </a:rPr>
              <a:t>del numero delle imprese</a:t>
            </a:r>
          </a:p>
          <a:p>
            <a:pPr algn="just">
              <a:buFontTx/>
              <a:buChar char="-"/>
            </a:pPr>
            <a:r>
              <a:rPr lang="it-IT" altLang="it-IT" sz="2200" b="1" i="1" dirty="0">
                <a:latin typeface="Trebuchet MS" panose="020B0603020202020204" pitchFamily="34" charset="0"/>
              </a:rPr>
              <a:t>del numero degli addetti</a:t>
            </a:r>
          </a:p>
          <a:p>
            <a:pPr algn="just">
              <a:buFontTx/>
              <a:buChar char="-"/>
            </a:pPr>
            <a:r>
              <a:rPr lang="it-IT" altLang="it-IT" sz="2200" b="1" i="1" dirty="0">
                <a:latin typeface="Trebuchet MS" panose="020B0603020202020204" pitchFamily="34" charset="0"/>
              </a:rPr>
              <a:t>del valore aggiunto</a:t>
            </a:r>
          </a:p>
          <a:p>
            <a:pPr algn="just">
              <a:buFontTx/>
              <a:buChar char="-"/>
            </a:pPr>
            <a:r>
              <a:rPr lang="it-IT" altLang="it-IT" sz="2200" b="1" i="1" dirty="0">
                <a:latin typeface="Trebuchet MS" panose="020B0603020202020204" pitchFamily="34" charset="0"/>
              </a:rPr>
              <a:t>del diritto annuale versato</a:t>
            </a:r>
            <a:endParaRPr lang="it-IT" altLang="it-IT" sz="2200" dirty="0">
              <a:latin typeface="Trebuchet MS" panose="020B0603020202020204" pitchFamily="34" charset="0"/>
            </a:endParaRPr>
          </a:p>
        </p:txBody>
      </p:sp>
      <p:sp>
        <p:nvSpPr>
          <p:cNvPr id="7" name="Rectangle 2"/>
          <p:cNvSpPr txBox="1">
            <a:spLocks noChangeArrowheads="1"/>
          </p:cNvSpPr>
          <p:nvPr/>
        </p:nvSpPr>
        <p:spPr>
          <a:xfrm>
            <a:off x="1452564" y="3500438"/>
            <a:ext cx="9286875" cy="500062"/>
          </a:xfrm>
          <a:prstGeom prst="rect">
            <a:avLst/>
          </a:prstGeom>
          <a:extLst/>
        </p:spPr>
        <p:txBody>
          <a:bodyPr/>
          <a:lstStyle/>
          <a:p>
            <a:pPr marL="342900" indent="-342900" algn="ctr">
              <a:spcBef>
                <a:spcPct val="20000"/>
              </a:spcBef>
              <a:buFont typeface="Wingdings" pitchFamily="2" charset="2"/>
              <a:buChar char="Ä"/>
              <a:defRPr/>
            </a:pPr>
            <a:r>
              <a:rPr lang="it-IT" b="1" kern="0" dirty="0">
                <a:solidFill>
                  <a:srgbClr val="990000"/>
                </a:solidFill>
                <a:latin typeface="Trebuchet MS" pitchFamily="34" charset="0"/>
              </a:rPr>
              <a:t>Media aritmetica semplice dei 4 parametri</a:t>
            </a:r>
          </a:p>
          <a:p>
            <a:pPr indent="-342900" algn="ctr">
              <a:defRPr/>
            </a:pPr>
            <a:r>
              <a:rPr lang="it-IT" b="1" kern="0" dirty="0">
                <a:solidFill>
                  <a:srgbClr val="990000"/>
                </a:solidFill>
                <a:latin typeface="Trebuchet MS" pitchFamily="34" charset="0"/>
              </a:rPr>
              <a:t>per ciascun settore</a:t>
            </a:r>
            <a:endParaRPr lang="it-IT" sz="1400" kern="0" dirty="0">
              <a:latin typeface="Trebuchet MS" pitchFamily="34" charset="0"/>
            </a:endParaRPr>
          </a:p>
          <a:p>
            <a:pPr marL="342900" indent="-342900" algn="ctr">
              <a:spcBef>
                <a:spcPct val="20000"/>
              </a:spcBef>
              <a:defRPr/>
            </a:pPr>
            <a:endParaRPr lang="it-IT" b="1" kern="0" dirty="0">
              <a:solidFill>
                <a:srgbClr val="990000"/>
              </a:solidFill>
              <a:latin typeface="Trebuchet MS" pitchFamily="34" charset="0"/>
            </a:endParaRPr>
          </a:p>
        </p:txBody>
      </p:sp>
      <p:sp>
        <p:nvSpPr>
          <p:cNvPr id="8" name="Rectangle 2"/>
          <p:cNvSpPr txBox="1">
            <a:spLocks noChangeArrowheads="1"/>
          </p:cNvSpPr>
          <p:nvPr/>
        </p:nvSpPr>
        <p:spPr>
          <a:xfrm>
            <a:off x="1524001" y="4572001"/>
            <a:ext cx="9286875" cy="500063"/>
          </a:xfrm>
          <a:prstGeom prst="rect">
            <a:avLst/>
          </a:prstGeom>
          <a:extLst/>
        </p:spPr>
        <p:txBody>
          <a:bodyPr/>
          <a:lstStyle/>
          <a:p>
            <a:pPr marL="342900" indent="-342900" algn="ctr">
              <a:spcBef>
                <a:spcPct val="20000"/>
              </a:spcBef>
              <a:buFont typeface="Wingdings" pitchFamily="2" charset="2"/>
              <a:buChar char="Ä"/>
              <a:defRPr/>
            </a:pPr>
            <a:r>
              <a:rPr lang="it-IT" b="1" kern="0" dirty="0">
                <a:solidFill>
                  <a:srgbClr val="990000"/>
                </a:solidFill>
                <a:latin typeface="Trebuchet MS" pitchFamily="34" charset="0"/>
              </a:rPr>
              <a:t>Rapporto tra la media aritmetica semplice dei 4 parametri ed il quorum percentuale</a:t>
            </a:r>
          </a:p>
          <a:p>
            <a:pPr marL="342900" indent="-342900" algn="ctr">
              <a:spcBef>
                <a:spcPct val="20000"/>
              </a:spcBef>
              <a:buFont typeface="Wingdings" pitchFamily="2" charset="2"/>
              <a:buChar char="Ä"/>
              <a:defRPr/>
            </a:pPr>
            <a:endParaRPr lang="it-IT" sz="1400" kern="0" dirty="0">
              <a:latin typeface="Trebuchet MS" pitchFamily="34" charset="0"/>
            </a:endParaRPr>
          </a:p>
          <a:p>
            <a:pPr marL="342900" indent="-342900" algn="ctr">
              <a:spcBef>
                <a:spcPct val="20000"/>
              </a:spcBef>
              <a:defRPr/>
            </a:pPr>
            <a:endParaRPr lang="it-IT" b="1" kern="0" dirty="0">
              <a:solidFill>
                <a:srgbClr val="990000"/>
              </a:solidFill>
              <a:latin typeface="Trebuchet MS" pitchFamily="34" charset="0"/>
            </a:endParaRPr>
          </a:p>
        </p:txBody>
      </p:sp>
    </p:spTree>
    <p:extLst>
      <p:ext uri="{BB962C8B-B14F-4D97-AF65-F5344CB8AC3E}">
        <p14:creationId xmlns:p14="http://schemas.microsoft.com/office/powerpoint/2010/main" val="2390951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595563" y="785813"/>
            <a:ext cx="7143750" cy="500062"/>
          </a:xfrm>
          <a:prstGeom prst="rect">
            <a:avLst/>
          </a:prstGeom>
          <a:extLst/>
        </p:spPr>
        <p:txBody>
          <a:bodyPr/>
          <a:lstStyle/>
          <a:p>
            <a:pPr marL="342900" indent="-342900" algn="ctr">
              <a:spcBef>
                <a:spcPct val="20000"/>
              </a:spcBef>
              <a:defRPr/>
            </a:pPr>
            <a:r>
              <a:rPr lang="it-IT" sz="3200" b="1" kern="0" dirty="0">
                <a:effectLst>
                  <a:outerShdw blurRad="38100" dist="38100" dir="2700000" algn="tl">
                    <a:srgbClr val="C0C0C0"/>
                  </a:outerShdw>
                </a:effectLst>
                <a:latin typeface="+mj-lt"/>
              </a:rPr>
              <a:t>VINCOLI DEL CONSIGLIO</a:t>
            </a:r>
            <a:endParaRPr lang="it-IT" sz="3200" kern="0" dirty="0">
              <a:latin typeface="+mj-lt"/>
            </a:endParaRPr>
          </a:p>
        </p:txBody>
      </p:sp>
      <p:sp>
        <p:nvSpPr>
          <p:cNvPr id="4" name="Rectangle 2"/>
          <p:cNvSpPr txBox="1">
            <a:spLocks noChangeArrowheads="1"/>
          </p:cNvSpPr>
          <p:nvPr/>
        </p:nvSpPr>
        <p:spPr>
          <a:xfrm>
            <a:off x="2166939" y="2071688"/>
            <a:ext cx="7572375" cy="500062"/>
          </a:xfrm>
          <a:prstGeom prst="rect">
            <a:avLst/>
          </a:prstGeom>
          <a:extLst/>
        </p:spPr>
        <p:txBody>
          <a:bodyPr/>
          <a:lstStyle/>
          <a:p>
            <a:pPr marL="342900" indent="-342900" algn="just">
              <a:spcBef>
                <a:spcPct val="20000"/>
              </a:spcBef>
              <a:buFont typeface="Wingdings" pitchFamily="2" charset="2"/>
              <a:buChar char="Ä"/>
              <a:defRPr/>
            </a:pPr>
            <a:r>
              <a:rPr lang="it-IT" b="1" kern="0" dirty="0">
                <a:solidFill>
                  <a:srgbClr val="990000"/>
                </a:solidFill>
                <a:latin typeface="Trebuchet MS" pitchFamily="34" charset="0"/>
              </a:rPr>
              <a:t>Assicurare che il numero dei Consiglieri in rappresentanza dei settori</a:t>
            </a:r>
            <a:endParaRPr lang="it-IT" kern="0" dirty="0">
              <a:latin typeface="Trebuchet MS" pitchFamily="34" charset="0"/>
            </a:endParaRPr>
          </a:p>
          <a:p>
            <a:pPr marL="342900" indent="-342900" algn="ctr">
              <a:spcBef>
                <a:spcPct val="20000"/>
              </a:spcBef>
              <a:defRPr/>
            </a:pPr>
            <a:endParaRPr lang="it-IT" b="1" kern="0" dirty="0">
              <a:solidFill>
                <a:srgbClr val="990000"/>
              </a:solidFill>
              <a:latin typeface="Trebuchet MS" pitchFamily="34" charset="0"/>
            </a:endParaRPr>
          </a:p>
        </p:txBody>
      </p:sp>
      <p:sp>
        <p:nvSpPr>
          <p:cNvPr id="5" name="Text Box 7"/>
          <p:cNvSpPr txBox="1">
            <a:spLocks noChangeArrowheads="1"/>
          </p:cNvSpPr>
          <p:nvPr/>
        </p:nvSpPr>
        <p:spPr bwMode="auto">
          <a:xfrm>
            <a:off x="2524126" y="2895600"/>
            <a:ext cx="7643813" cy="369332"/>
          </a:xfrm>
          <a:prstGeom prst="rect">
            <a:avLst/>
          </a:prstGeom>
          <a:noFill/>
          <a:ln w="9525">
            <a:noFill/>
            <a:miter lim="800000"/>
            <a:headEnd/>
            <a:tailEnd/>
          </a:ln>
          <a:effectLst/>
        </p:spPr>
        <p:txBody>
          <a:bodyPr>
            <a:spAutoFit/>
          </a:bodyPr>
          <a:lstStyle/>
          <a:p>
            <a:pPr marL="179388" indent="-179388" algn="just">
              <a:defRPr/>
            </a:pPr>
            <a:r>
              <a:rPr lang="it-IT" b="1" i="1" kern="0" dirty="0">
                <a:latin typeface="Trebuchet MS" pitchFamily="34" charset="0"/>
              </a:rPr>
              <a:t>Agricoltura, Artigianato, Industria, Commercio</a:t>
            </a:r>
          </a:p>
        </p:txBody>
      </p:sp>
      <p:sp>
        <p:nvSpPr>
          <p:cNvPr id="7" name="Rectangle 2"/>
          <p:cNvSpPr txBox="1">
            <a:spLocks noChangeArrowheads="1"/>
          </p:cNvSpPr>
          <p:nvPr/>
        </p:nvSpPr>
        <p:spPr>
          <a:xfrm>
            <a:off x="2524125" y="3429001"/>
            <a:ext cx="8001000" cy="500063"/>
          </a:xfrm>
          <a:prstGeom prst="rect">
            <a:avLst/>
          </a:prstGeom>
          <a:extLst/>
        </p:spPr>
        <p:txBody>
          <a:bodyPr/>
          <a:lstStyle/>
          <a:p>
            <a:pPr marL="342900" indent="-342900" algn="just">
              <a:spcBef>
                <a:spcPct val="20000"/>
              </a:spcBef>
              <a:defRPr/>
            </a:pPr>
            <a:r>
              <a:rPr lang="it-IT" b="1" kern="0" dirty="0">
                <a:latin typeface="Trebuchet MS" pitchFamily="34" charset="0"/>
              </a:rPr>
              <a:t>sia pari almeno alla metà dei componenti del Consiglio</a:t>
            </a:r>
            <a:endParaRPr lang="it-IT" sz="1400" kern="0" dirty="0">
              <a:latin typeface="Trebuchet MS" pitchFamily="34" charset="0"/>
            </a:endParaRPr>
          </a:p>
          <a:p>
            <a:pPr marL="342900" indent="-342900" algn="ctr">
              <a:spcBef>
                <a:spcPct val="20000"/>
              </a:spcBef>
              <a:defRPr/>
            </a:pPr>
            <a:endParaRPr lang="it-IT" b="1" kern="0" dirty="0">
              <a:latin typeface="Trebuchet MS" pitchFamily="34" charset="0"/>
            </a:endParaRPr>
          </a:p>
        </p:txBody>
      </p:sp>
      <p:sp>
        <p:nvSpPr>
          <p:cNvPr id="8" name="Rectangle 2"/>
          <p:cNvSpPr txBox="1">
            <a:spLocks noChangeArrowheads="1"/>
          </p:cNvSpPr>
          <p:nvPr/>
        </p:nvSpPr>
        <p:spPr>
          <a:xfrm>
            <a:off x="2024064" y="3929064"/>
            <a:ext cx="7786687" cy="1000125"/>
          </a:xfrm>
          <a:prstGeom prst="rect">
            <a:avLst/>
          </a:prstGeom>
          <a:extLst/>
        </p:spPr>
        <p:txBody>
          <a:bodyPr/>
          <a:lstStyle/>
          <a:p>
            <a:pPr marL="342900" indent="-342900" algn="just">
              <a:spcBef>
                <a:spcPct val="20000"/>
              </a:spcBef>
              <a:buFont typeface="Wingdings" pitchFamily="2" charset="2"/>
              <a:buChar char="Ä"/>
              <a:defRPr/>
            </a:pPr>
            <a:r>
              <a:rPr lang="it-IT" b="1" kern="0" dirty="0">
                <a:solidFill>
                  <a:srgbClr val="990000"/>
                </a:solidFill>
                <a:latin typeface="Trebuchet MS" pitchFamily="34" charset="0"/>
              </a:rPr>
              <a:t>Assicurare la rappresentanza autonoma delle </a:t>
            </a:r>
            <a:r>
              <a:rPr lang="it-IT" b="1" i="1" kern="0" dirty="0">
                <a:solidFill>
                  <a:srgbClr val="990000"/>
                </a:solidFill>
                <a:latin typeface="Trebuchet MS" pitchFamily="34" charset="0"/>
              </a:rPr>
              <a:t>Società in forma </a:t>
            </a:r>
            <a:r>
              <a:rPr lang="it-IT" b="1" i="1" kern="0" dirty="0" smtClean="0">
                <a:solidFill>
                  <a:srgbClr val="990000"/>
                </a:solidFill>
                <a:latin typeface="Trebuchet MS" pitchFamily="34" charset="0"/>
              </a:rPr>
              <a:t>cooperativa</a:t>
            </a:r>
          </a:p>
          <a:p>
            <a:pPr marL="342900" indent="-342900" algn="just">
              <a:spcBef>
                <a:spcPct val="20000"/>
              </a:spcBef>
              <a:buFont typeface="Wingdings" pitchFamily="2" charset="2"/>
              <a:buChar char="Ä"/>
              <a:defRPr/>
            </a:pPr>
            <a:endParaRPr lang="it-IT" sz="1400" b="1" i="1" kern="0" dirty="0">
              <a:solidFill>
                <a:srgbClr val="990000"/>
              </a:solidFill>
              <a:latin typeface="Trebuchet MS" pitchFamily="34" charset="0"/>
            </a:endParaRPr>
          </a:p>
          <a:p>
            <a:pPr marL="342900" indent="-342900" algn="just">
              <a:spcBef>
                <a:spcPct val="20000"/>
              </a:spcBef>
              <a:buFont typeface="Wingdings" pitchFamily="2" charset="2"/>
              <a:buChar char="Ä"/>
              <a:defRPr/>
            </a:pPr>
            <a:r>
              <a:rPr lang="it-IT" kern="0" dirty="0">
                <a:solidFill>
                  <a:schemeClr val="accent1">
                    <a:lumMod val="75000"/>
                  </a:schemeClr>
                </a:solidFill>
                <a:latin typeface="Trebuchet MS" pitchFamily="34" charset="0"/>
              </a:rPr>
              <a:t>Pari opportunità: le organizzazioni o raggruppamenti che designano più di due consiglieri devono assicurare che almeno un terzo sia di genere diverso dagli altri due</a:t>
            </a:r>
          </a:p>
          <a:p>
            <a:pPr marL="342900" indent="-342900" algn="ctr">
              <a:spcBef>
                <a:spcPct val="20000"/>
              </a:spcBef>
              <a:defRPr/>
            </a:pPr>
            <a:endParaRPr lang="it-IT" b="1" kern="0" dirty="0">
              <a:solidFill>
                <a:schemeClr val="accent1">
                  <a:lumMod val="75000"/>
                </a:schemeClr>
              </a:solidFill>
              <a:latin typeface="Trebuchet MS" pitchFamily="34" charset="0"/>
            </a:endParaRPr>
          </a:p>
        </p:txBody>
      </p:sp>
    </p:spTree>
    <p:extLst>
      <p:ext uri="{BB962C8B-B14F-4D97-AF65-F5344CB8AC3E}">
        <p14:creationId xmlns:p14="http://schemas.microsoft.com/office/powerpoint/2010/main" val="4004054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215153"/>
            <a:ext cx="8911687" cy="708212"/>
          </a:xfrm>
        </p:spPr>
        <p:txBody>
          <a:bodyPr>
            <a:normAutofit fontScale="90000"/>
          </a:bodyPr>
          <a:lstStyle/>
          <a:p>
            <a:r>
              <a:rPr lang="it-IT" b="1" dirty="0">
                <a:ln w="3175" cmpd="sng">
                  <a:noFill/>
                </a:ln>
                <a:solidFill>
                  <a:prstClr val="black"/>
                </a:solidFill>
                <a:latin typeface="Corbel" panose="020B0503020204020204"/>
                <a:ea typeface="Times New Roman" panose="02020603050405020304" pitchFamily="18" charset="0"/>
                <a:cs typeface="Times New Roman" panose="02020603050405020304" pitchFamily="18" charset="0"/>
              </a:rPr>
              <a:t> </a:t>
            </a:r>
            <a:r>
              <a:rPr lang="it-IT" b="1" dirty="0" smtClean="0">
                <a:ln w="3175" cmpd="sng">
                  <a:noFill/>
                </a:ln>
                <a:solidFill>
                  <a:prstClr val="black"/>
                </a:solidFill>
                <a:latin typeface="Corbel" panose="020B0503020204020204"/>
                <a:ea typeface="Times New Roman" panose="02020603050405020304" pitchFamily="18" charset="0"/>
                <a:cs typeface="Times New Roman" panose="02020603050405020304" pitchFamily="18" charset="0"/>
              </a:rPr>
              <a:t>COSTITUZIONE DEL CONSIGLIO CAMERALE</a:t>
            </a:r>
            <a:br>
              <a:rPr lang="it-IT" b="1" dirty="0" smtClean="0">
                <a:ln w="3175" cmpd="sng">
                  <a:noFill/>
                </a:ln>
                <a:solidFill>
                  <a:prstClr val="black"/>
                </a:solidFill>
                <a:latin typeface="Corbel" panose="020B0503020204020204"/>
                <a:ea typeface="Times New Roman" panose="02020603050405020304" pitchFamily="18" charset="0"/>
                <a:cs typeface="Times New Roman" panose="02020603050405020304" pitchFamily="18" charset="0"/>
              </a:rPr>
            </a:br>
            <a:r>
              <a:rPr lang="it-IT" b="1" dirty="0" smtClean="0">
                <a:ln w="3175" cmpd="sng">
                  <a:noFill/>
                </a:ln>
                <a:solidFill>
                  <a:prstClr val="black"/>
                </a:solidFill>
                <a:latin typeface="Corbel" panose="020B0503020204020204"/>
                <a:ea typeface="Times New Roman" panose="02020603050405020304" pitchFamily="18" charset="0"/>
                <a:cs typeface="Times New Roman" panose="02020603050405020304" pitchFamily="18" charset="0"/>
              </a:rPr>
              <a:t> </a:t>
            </a:r>
            <a:r>
              <a:rPr lang="it-IT" b="1" dirty="0">
                <a:ln w="3175" cmpd="sng">
                  <a:noFill/>
                </a:ln>
                <a:solidFill>
                  <a:prstClr val="black"/>
                </a:solidFill>
                <a:latin typeface="Corbel" panose="020B0503020204020204"/>
                <a:ea typeface="Times New Roman" panose="02020603050405020304" pitchFamily="18" charset="0"/>
                <a:cs typeface="Times New Roman" panose="02020603050405020304" pitchFamily="18" charset="0"/>
              </a:rPr>
              <a:t/>
            </a:r>
            <a:br>
              <a:rPr lang="it-IT" b="1" dirty="0">
                <a:ln w="3175" cmpd="sng">
                  <a:noFill/>
                </a:ln>
                <a:solidFill>
                  <a:prstClr val="black"/>
                </a:solidFill>
                <a:latin typeface="Corbel" panose="020B0503020204020204"/>
                <a:ea typeface="Times New Roman" panose="02020603050405020304" pitchFamily="18" charset="0"/>
                <a:cs typeface="Times New Roman" panose="02020603050405020304" pitchFamily="18" charset="0"/>
              </a:rPr>
            </a:br>
            <a:endParaRPr lang="it-IT" dirty="0"/>
          </a:p>
        </p:txBody>
      </p:sp>
      <p:sp>
        <p:nvSpPr>
          <p:cNvPr id="3" name="Segnaposto contenuto 2"/>
          <p:cNvSpPr>
            <a:spLocks noGrp="1"/>
          </p:cNvSpPr>
          <p:nvPr>
            <p:ph idx="1"/>
          </p:nvPr>
        </p:nvSpPr>
        <p:spPr>
          <a:xfrm>
            <a:off x="2589211" y="833718"/>
            <a:ext cx="9602789" cy="6481481"/>
          </a:xfrm>
        </p:spPr>
        <p:txBody>
          <a:bodyPr>
            <a:normAutofit/>
          </a:bodyPr>
          <a:lstStyle/>
          <a:p>
            <a:pPr algn="just"/>
            <a:r>
              <a:rPr lang="it-IT" dirty="0" smtClean="0">
                <a:solidFill>
                  <a:schemeClr val="tx1"/>
                </a:solidFill>
                <a:latin typeface="TT58o00"/>
              </a:rPr>
              <a:t>Il Commissario </a:t>
            </a:r>
            <a:r>
              <a:rPr lang="it-IT" i="1" dirty="0" smtClean="0">
                <a:solidFill>
                  <a:schemeClr val="tx1"/>
                </a:solidFill>
                <a:latin typeface="TT58o00"/>
              </a:rPr>
              <a:t>ad acta, </a:t>
            </a:r>
            <a:r>
              <a:rPr lang="it-IT" dirty="0" smtClean="0">
                <a:solidFill>
                  <a:schemeClr val="tx1"/>
                </a:solidFill>
                <a:latin typeface="TT58o00"/>
              </a:rPr>
              <a:t>sulla base del Decreto Direttoriale 24 Giugno 2015, che riporta «</a:t>
            </a:r>
            <a:r>
              <a:rPr lang="it-IT" i="1" dirty="0" smtClean="0">
                <a:solidFill>
                  <a:schemeClr val="tx1"/>
                </a:solidFill>
                <a:latin typeface="TT58o00"/>
              </a:rPr>
              <a:t>i </a:t>
            </a:r>
            <a:r>
              <a:rPr lang="it-IT" i="1" dirty="0">
                <a:solidFill>
                  <a:schemeClr val="tx1"/>
                </a:solidFill>
                <a:latin typeface="TT58o00"/>
              </a:rPr>
              <a:t>dati provinciali relativi al numero delle imprese al 31 dicembre 2014, </a:t>
            </a:r>
            <a:r>
              <a:rPr lang="it-IT" i="1" dirty="0" smtClean="0">
                <a:solidFill>
                  <a:schemeClr val="tx1"/>
                </a:solidFill>
                <a:latin typeface="TT58o00"/>
              </a:rPr>
              <a:t>all’indice  </a:t>
            </a:r>
            <a:r>
              <a:rPr lang="it-IT" i="1" dirty="0">
                <a:solidFill>
                  <a:schemeClr val="tx1"/>
                </a:solidFill>
                <a:latin typeface="TT58o00"/>
              </a:rPr>
              <a:t>dell’occupazione al 2012, al valore aggiunto al 2012, al diritto annuale riscosso al 31 dicembre </a:t>
            </a:r>
            <a:r>
              <a:rPr lang="it-IT" i="1" dirty="0" smtClean="0">
                <a:solidFill>
                  <a:schemeClr val="tx1"/>
                </a:solidFill>
                <a:latin typeface="TT58o00"/>
              </a:rPr>
              <a:t>2014»</a:t>
            </a:r>
            <a:r>
              <a:rPr lang="it-IT" dirty="0" smtClean="0">
                <a:solidFill>
                  <a:schemeClr val="tx1"/>
                </a:solidFill>
                <a:latin typeface="TT58o00"/>
              </a:rPr>
              <a:t>, con Determina n.1 del 14 settembre 2015, </a:t>
            </a:r>
            <a:r>
              <a:rPr lang="it-IT" dirty="0">
                <a:solidFill>
                  <a:schemeClr val="tx1"/>
                </a:solidFill>
                <a:latin typeface="TT58o00"/>
              </a:rPr>
              <a:t>ha adottato </a:t>
            </a:r>
            <a:r>
              <a:rPr lang="it-IT" dirty="0" smtClean="0">
                <a:solidFill>
                  <a:schemeClr val="tx1"/>
                </a:solidFill>
                <a:latin typeface="TT58o00"/>
              </a:rPr>
              <a:t>l’Articolo </a:t>
            </a:r>
            <a:r>
              <a:rPr lang="it-IT" dirty="0">
                <a:solidFill>
                  <a:schemeClr val="tx1"/>
                </a:solidFill>
                <a:latin typeface="TT58o00"/>
              </a:rPr>
              <a:t>Unico dello Statuto della Camera di commercio, industria, artigianato e agricoltura di Agrigento, Caltanissetta e </a:t>
            </a:r>
            <a:r>
              <a:rPr lang="it-IT" dirty="0" smtClean="0">
                <a:solidFill>
                  <a:schemeClr val="tx1"/>
                </a:solidFill>
                <a:latin typeface="TT58o00"/>
              </a:rPr>
              <a:t>Trapani- Composizione del Consiglio- </a:t>
            </a:r>
            <a:endParaRPr lang="it-IT" dirty="0">
              <a:solidFill>
                <a:schemeClr val="tx1"/>
              </a:solidFill>
              <a:latin typeface="TT58o00"/>
            </a:endParaRPr>
          </a:p>
          <a:p>
            <a:pPr algn="just"/>
            <a:r>
              <a:rPr lang="it-IT" dirty="0" smtClean="0">
                <a:solidFill>
                  <a:schemeClr val="tx1"/>
                </a:solidFill>
                <a:latin typeface="TT58o00"/>
              </a:rPr>
              <a:t>1</a:t>
            </a:r>
            <a:r>
              <a:rPr lang="it-IT" dirty="0">
                <a:solidFill>
                  <a:schemeClr val="tx1"/>
                </a:solidFill>
                <a:latin typeface="TT58o00"/>
              </a:rPr>
              <a:t>. Il Consiglio camerale della Camera di commercio, industria, artigianato e agricoltura di Agrigento, Caltanissetta e Trapani è composto da un numero di componenti determinato in base al numero delle imprese iscritte ovvero annotate nel registro delle imprese, ripartiti secondo la normativa vigente. L'individuazione dei settori economici rappresentati in Consiglio ed il numero di esponenti spettante a ciascuno di essi </a:t>
            </a:r>
            <a:r>
              <a:rPr lang="it-IT" dirty="0" smtClean="0">
                <a:solidFill>
                  <a:schemeClr val="tx1"/>
                </a:solidFill>
                <a:latin typeface="TT58o00"/>
              </a:rPr>
              <a:t>è esposta nella tavola seguente.</a:t>
            </a:r>
            <a:endParaRPr lang="it-IT" dirty="0">
              <a:solidFill>
                <a:schemeClr val="tx1"/>
              </a:solidFill>
              <a:latin typeface="TT58o00"/>
            </a:endParaRPr>
          </a:p>
          <a:p>
            <a:pPr algn="just"/>
            <a:r>
              <a:rPr lang="it-IT" dirty="0">
                <a:solidFill>
                  <a:schemeClr val="tx1"/>
                </a:solidFill>
                <a:latin typeface="TT58o00"/>
              </a:rPr>
              <a:t>2. La costituzione del Consiglio avviene ai sensi dell'art. 12 della legge 29 dicembre 1993, n. 580 e successive modifiche e integrazioni e dei decreti attuativi in vigore. </a:t>
            </a:r>
          </a:p>
          <a:p>
            <a:pPr algn="just"/>
            <a:r>
              <a:rPr lang="it-IT" dirty="0">
                <a:solidFill>
                  <a:schemeClr val="tx1"/>
                </a:solidFill>
                <a:latin typeface="TT58o00"/>
              </a:rPr>
              <a:t>3. Le organizzazioni imprenditoriali o loro raggruppamenti che partecipano al procedimento di rinnovo dell'organo, ai quali spetta di designare complessivamente più di due rappresentanti, individuano almeno un terzo di rappresentanti di genere diverso da quello degli altri.</a:t>
            </a:r>
          </a:p>
          <a:p>
            <a:pPr algn="just"/>
            <a:r>
              <a:rPr lang="it-IT" dirty="0">
                <a:solidFill>
                  <a:schemeClr val="tx1"/>
                </a:solidFill>
                <a:latin typeface="TT58o00"/>
              </a:rPr>
              <a:t>4. Il Consiglio camerale dura in carica 5 anni a decorrere dalla data di insediamento.</a:t>
            </a:r>
          </a:p>
          <a:p>
            <a:endParaRPr lang="it-IT" dirty="0">
              <a:solidFill>
                <a:schemeClr val="tx1"/>
              </a:solidFill>
              <a:latin typeface="TT58o00"/>
            </a:endParaRPr>
          </a:p>
        </p:txBody>
      </p:sp>
      <p:sp>
        <p:nvSpPr>
          <p:cNvPr id="4" name="Segnaposto numero diapositiva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3988625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COMPOSIZIONE CONSIGLIO </a:t>
            </a:r>
            <a:endParaRPr lang="it-IT" dirty="0"/>
          </a:p>
        </p:txBody>
      </p:sp>
      <p:graphicFrame>
        <p:nvGraphicFramePr>
          <p:cNvPr id="4" name="Segnaposto contenuto 3"/>
          <p:cNvGraphicFramePr>
            <a:graphicFrameLocks noGrp="1"/>
          </p:cNvGraphicFramePr>
          <p:nvPr>
            <p:ph idx="1"/>
          </p:nvPr>
        </p:nvGraphicFramePr>
        <p:xfrm>
          <a:off x="5156835" y="1736661"/>
          <a:ext cx="3780155" cy="4924298"/>
        </p:xfrm>
        <a:graphic>
          <a:graphicData uri="http://schemas.openxmlformats.org/drawingml/2006/table">
            <a:tbl>
              <a:tblPr firstRow="1" firstCol="1" bandRow="1">
                <a:tableStyleId>{5C22544A-7EE6-4342-B048-85BDC9FD1C3A}</a:tableStyleId>
              </a:tblPr>
              <a:tblGrid>
                <a:gridCol w="2553335"/>
                <a:gridCol w="1226820"/>
              </a:tblGrid>
              <a:tr h="170180">
                <a:tc>
                  <a:txBody>
                    <a:bodyPr/>
                    <a:lstStyle/>
                    <a:p>
                      <a:pPr algn="just">
                        <a:lnSpc>
                          <a:spcPct val="107000"/>
                        </a:lnSpc>
                        <a:spcAft>
                          <a:spcPts val="0"/>
                        </a:spcAft>
                      </a:pPr>
                      <a:r>
                        <a:rPr lang="it-IT" sz="1800">
                          <a:effectLst/>
                        </a:rPr>
                        <a:t>SETTORE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it-IT" sz="1800">
                          <a:effectLst/>
                        </a:rPr>
                        <a:t>     SEGGI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60655">
                <a:tc>
                  <a:txBody>
                    <a:bodyPr/>
                    <a:lstStyle/>
                    <a:p>
                      <a:pPr algn="just">
                        <a:lnSpc>
                          <a:spcPct val="107000"/>
                        </a:lnSpc>
                        <a:spcAft>
                          <a:spcPts val="0"/>
                        </a:spcAft>
                      </a:pPr>
                      <a:r>
                        <a:rPr lang="it-IT" sz="1600">
                          <a:effectLst/>
                        </a:rPr>
                        <a:t>AGRICOLTURA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0180">
                <a:tc>
                  <a:txBody>
                    <a:bodyPr/>
                    <a:lstStyle/>
                    <a:p>
                      <a:pPr algn="just">
                        <a:lnSpc>
                          <a:spcPct val="107000"/>
                        </a:lnSpc>
                        <a:spcAft>
                          <a:spcPts val="0"/>
                        </a:spcAft>
                      </a:pPr>
                      <a:r>
                        <a:rPr lang="it-IT" sz="1600">
                          <a:effectLst/>
                        </a:rPr>
                        <a:t>ARTIGIANATO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60655">
                <a:tc>
                  <a:txBody>
                    <a:bodyPr/>
                    <a:lstStyle/>
                    <a:p>
                      <a:pPr algn="just">
                        <a:lnSpc>
                          <a:spcPct val="107000"/>
                        </a:lnSpc>
                        <a:spcAft>
                          <a:spcPts val="0"/>
                        </a:spcAft>
                      </a:pPr>
                      <a:r>
                        <a:rPr lang="it-IT" sz="1600">
                          <a:effectLst/>
                        </a:rPr>
                        <a:t>INDUSTRIA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0180">
                <a:tc>
                  <a:txBody>
                    <a:bodyPr/>
                    <a:lstStyle/>
                    <a:p>
                      <a:pPr algn="just">
                        <a:lnSpc>
                          <a:spcPct val="107000"/>
                        </a:lnSpc>
                        <a:spcAft>
                          <a:spcPts val="0"/>
                        </a:spcAft>
                      </a:pPr>
                      <a:r>
                        <a:rPr lang="it-IT" sz="1600">
                          <a:effectLst/>
                        </a:rPr>
                        <a:t>COMMERCIO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60655">
                <a:tc>
                  <a:txBody>
                    <a:bodyPr/>
                    <a:lstStyle/>
                    <a:p>
                      <a:pPr algn="just">
                        <a:lnSpc>
                          <a:spcPct val="107000"/>
                        </a:lnSpc>
                        <a:spcAft>
                          <a:spcPts val="0"/>
                        </a:spcAft>
                      </a:pPr>
                      <a:r>
                        <a:rPr lang="it-IT" sz="1600">
                          <a:effectLst/>
                        </a:rPr>
                        <a:t>COOPERATIVE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0180">
                <a:tc>
                  <a:txBody>
                    <a:bodyPr/>
                    <a:lstStyle/>
                    <a:p>
                      <a:pPr algn="just">
                        <a:lnSpc>
                          <a:spcPct val="107000"/>
                        </a:lnSpc>
                        <a:spcAft>
                          <a:spcPts val="0"/>
                        </a:spcAft>
                      </a:pPr>
                      <a:r>
                        <a:rPr lang="it-IT" sz="1600">
                          <a:effectLst/>
                        </a:rPr>
                        <a:t>TURISMO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0180">
                <a:tc>
                  <a:txBody>
                    <a:bodyPr/>
                    <a:lstStyle/>
                    <a:p>
                      <a:pPr algn="just">
                        <a:lnSpc>
                          <a:spcPct val="107000"/>
                        </a:lnSpc>
                        <a:spcAft>
                          <a:spcPts val="0"/>
                        </a:spcAft>
                      </a:pPr>
                      <a:r>
                        <a:rPr lang="it-IT" sz="1600">
                          <a:effectLst/>
                        </a:rPr>
                        <a:t>TRASPORTI E SPEDIZIONI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60655">
                <a:tc>
                  <a:txBody>
                    <a:bodyPr/>
                    <a:lstStyle/>
                    <a:p>
                      <a:pPr algn="just">
                        <a:lnSpc>
                          <a:spcPct val="107000"/>
                        </a:lnSpc>
                        <a:spcAft>
                          <a:spcPts val="0"/>
                        </a:spcAft>
                      </a:pPr>
                      <a:r>
                        <a:rPr lang="it-IT" sz="1600">
                          <a:effectLst/>
                        </a:rPr>
                        <a:t>CREDITO E ASSICURAZIONI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0180">
                <a:tc>
                  <a:txBody>
                    <a:bodyPr/>
                    <a:lstStyle/>
                    <a:p>
                      <a:pPr algn="just">
                        <a:lnSpc>
                          <a:spcPct val="107000"/>
                        </a:lnSpc>
                        <a:spcAft>
                          <a:spcPts val="0"/>
                        </a:spcAft>
                      </a:pPr>
                      <a:r>
                        <a:rPr lang="it-IT" sz="1600">
                          <a:effectLst/>
                        </a:rPr>
                        <a:t>SERVIZI ALLE IMPRESE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60655">
                <a:tc>
                  <a:txBody>
                    <a:bodyPr/>
                    <a:lstStyle/>
                    <a:p>
                      <a:pPr algn="just">
                        <a:lnSpc>
                          <a:spcPct val="107000"/>
                        </a:lnSpc>
                        <a:spcAft>
                          <a:spcPts val="0"/>
                        </a:spcAft>
                      </a:pPr>
                      <a:r>
                        <a:rPr lang="it-IT" sz="1600">
                          <a:effectLst/>
                        </a:rPr>
                        <a:t>PESCA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0180">
                <a:tc>
                  <a:txBody>
                    <a:bodyPr/>
                    <a:lstStyle/>
                    <a:p>
                      <a:pPr algn="just">
                        <a:lnSpc>
                          <a:spcPct val="107000"/>
                        </a:lnSpc>
                        <a:spcAft>
                          <a:spcPts val="0"/>
                        </a:spcAft>
                      </a:pPr>
                      <a:r>
                        <a:rPr lang="it-IT" sz="1600">
                          <a:effectLst/>
                        </a:rPr>
                        <a:t>ALTRI SETTORI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60655">
                <a:tc>
                  <a:txBody>
                    <a:bodyPr/>
                    <a:lstStyle/>
                    <a:p>
                      <a:pPr algn="just">
                        <a:lnSpc>
                          <a:spcPct val="107000"/>
                        </a:lnSpc>
                        <a:spcAft>
                          <a:spcPts val="0"/>
                        </a:spcAft>
                      </a:pPr>
                      <a:r>
                        <a:rPr lang="it-IT" sz="1600">
                          <a:effectLst/>
                        </a:rPr>
                        <a:t>CONSUMATORI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0180">
                <a:tc>
                  <a:txBody>
                    <a:bodyPr/>
                    <a:lstStyle/>
                    <a:p>
                      <a:pPr algn="just">
                        <a:lnSpc>
                          <a:spcPct val="107000"/>
                        </a:lnSpc>
                        <a:spcAft>
                          <a:spcPts val="0"/>
                        </a:spcAft>
                      </a:pPr>
                      <a:r>
                        <a:rPr lang="it-IT" sz="1600">
                          <a:effectLst/>
                        </a:rPr>
                        <a:t>SINDACATI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0180">
                <a:tc>
                  <a:txBody>
                    <a:bodyPr/>
                    <a:lstStyle/>
                    <a:p>
                      <a:pPr algn="just">
                        <a:lnSpc>
                          <a:spcPct val="107000"/>
                        </a:lnSpc>
                        <a:spcAft>
                          <a:spcPts val="0"/>
                        </a:spcAft>
                      </a:pPr>
                      <a:r>
                        <a:rPr lang="it-IT" sz="1600">
                          <a:effectLst/>
                        </a:rPr>
                        <a:t>LIBERI PROFESSIONISTI</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a:effectLst/>
                        </a:rPr>
                        <a:t>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60655">
                <a:tc>
                  <a:txBody>
                    <a:bodyPr/>
                    <a:lstStyle/>
                    <a:p>
                      <a:pPr algn="just">
                        <a:lnSpc>
                          <a:spcPct val="107000"/>
                        </a:lnSpc>
                        <a:spcAft>
                          <a:spcPts val="0"/>
                        </a:spcAft>
                      </a:pPr>
                      <a:r>
                        <a:rPr lang="it-IT" sz="1600">
                          <a:effectLst/>
                        </a:rPr>
                        <a:t>TOTALE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dirty="0">
                          <a:effectLst/>
                        </a:rPr>
                        <a:t>33</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3" name="Segnaposto numero diapositiva 2"/>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900864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0"/>
            <a:ext cx="8911687" cy="673768"/>
          </a:xfrm>
        </p:spPr>
        <p:txBody>
          <a:bodyPr/>
          <a:lstStyle/>
          <a:p>
            <a:r>
              <a:rPr lang="it-IT" dirty="0" smtClean="0"/>
              <a:t>DEFINIZIONE DEI SETTORI  </a:t>
            </a:r>
            <a:r>
              <a:rPr lang="it-IT" sz="1400" b="1" dirty="0" smtClean="0"/>
              <a:t>(</a:t>
            </a:r>
            <a:r>
              <a:rPr lang="it-IT" sz="1400" b="1" dirty="0" err="1" smtClean="0"/>
              <a:t>all.A</a:t>
            </a:r>
            <a:r>
              <a:rPr lang="it-IT" sz="1400" b="1" dirty="0" smtClean="0"/>
              <a:t>, art.2 comma 1, D.M.155/2011)</a:t>
            </a:r>
            <a:endParaRPr lang="it-IT" sz="1400" b="1" dirty="0"/>
          </a:p>
        </p:txBody>
      </p:sp>
      <p:pic>
        <p:nvPicPr>
          <p:cNvPr id="6" name="Segnaposto contenuto 5"/>
          <p:cNvPicPr>
            <a:picLocks noGrp="1" noChangeAspect="1"/>
          </p:cNvPicPr>
          <p:nvPr>
            <p:ph idx="1"/>
          </p:nvPr>
        </p:nvPicPr>
        <p:blipFill>
          <a:blip r:embed="rId2"/>
          <a:stretch>
            <a:fillRect/>
          </a:stretch>
        </p:blipFill>
        <p:spPr>
          <a:xfrm>
            <a:off x="1828800" y="673767"/>
            <a:ext cx="10142621" cy="6051885"/>
          </a:xfrm>
          <a:prstGeom prst="rect">
            <a:avLst/>
          </a:prstGeom>
        </p:spPr>
      </p:pic>
      <p:sp>
        <p:nvSpPr>
          <p:cNvPr id="7" name="Segnaposto numero diapositiva 6"/>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022871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2801</TotalTime>
  <Words>3339</Words>
  <Application>Microsoft Office PowerPoint</Application>
  <PresentationFormat>Personalizzato</PresentationFormat>
  <Paragraphs>321</Paragraphs>
  <Slides>37</Slides>
  <Notes>5</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37</vt:i4>
      </vt:variant>
    </vt:vector>
  </HeadingPairs>
  <TitlesOfParts>
    <vt:vector size="39" baseType="lpstr">
      <vt:lpstr>Filo</vt:lpstr>
      <vt:lpstr>Document</vt:lpstr>
      <vt:lpstr>  CAMERA DI COMMERCIO di AGRIGENTO,CALTANISSETTA e TRAPANI </vt:lpstr>
      <vt:lpstr>NORMATIVA DI RIFERIMENTO</vt:lpstr>
      <vt:lpstr>NOVITA’ DEI D.M. nn.155 e 156 del 2011 </vt:lpstr>
      <vt:lpstr>Presentazione standard di PowerPoint</vt:lpstr>
      <vt:lpstr>Presentazione standard di PowerPoint</vt:lpstr>
      <vt:lpstr>Presentazione standard di PowerPoint</vt:lpstr>
      <vt:lpstr> COSTITUZIONE DEL CONSIGLIO CAMERALE   </vt:lpstr>
      <vt:lpstr>COMPOSIZIONE CONSIGLIO </vt:lpstr>
      <vt:lpstr>DEFINIZIONE DEI SETTORI  (all.A, art.2 comma 1, D.M.155/2011)</vt:lpstr>
      <vt:lpstr>CRONOPROGRAMMA </vt:lpstr>
      <vt:lpstr>Presentazione standard di PowerPoint</vt:lpstr>
      <vt:lpstr>Presentazione standard di PowerPoint</vt:lpstr>
      <vt:lpstr>PROCEDURA E MODALITA’  DI PRESENTAZIONE DELLE DOMANDE DA PARTE DELLE ORGANIZZAZIONI IMPRENDITORIALI </vt:lpstr>
      <vt:lpstr>Presentazione standard di PowerPoint</vt:lpstr>
      <vt:lpstr>Presentazione standard di PowerPoint</vt:lpstr>
      <vt:lpstr>ALLEGATO A AL D.M. N. 156/2011 Informazioni sull’organizzazione imprenditoriale (da presentarsi in forma cartacea)</vt:lpstr>
      <vt:lpstr>NUMERO DI IMPRESE  </vt:lpstr>
      <vt:lpstr>NUMERO DI OCCUPATI</vt:lpstr>
      <vt:lpstr>ALLEGATO B al DM n.156/2011 ELENCO DELLE IMPRESE ASSOCIATE</vt:lpstr>
      <vt:lpstr>PARTECIPAZIONE A PIU’ SETTORI</vt:lpstr>
      <vt:lpstr>DUPLICAZIONI DI IMPRESE</vt:lpstr>
      <vt:lpstr>PICCOLE IMPRESE</vt:lpstr>
      <vt:lpstr>ARTIGIANATO E COOPERAZIONE</vt:lpstr>
      <vt:lpstr>ORGANIZZAZIONI SINDACALI  ASSOCIAZIONI DI CONSUMATORI</vt:lpstr>
      <vt:lpstr>CRITTOGRAFIA</vt:lpstr>
      <vt:lpstr>APPARENTAMENTI</vt:lpstr>
      <vt:lpstr>SCIOGLIMENTO dell’Apparentamento</vt:lpstr>
      <vt:lpstr>CASI DI IRRICEVIBILITA’/ESCLUSIONE</vt:lpstr>
      <vt:lpstr>PROVVEDIMENTI DI IRRICEVIBILITA’ O ESCLUSIONE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CAMERE DI COMMERCIO SICILIANE</dc:title>
  <dc:creator>utente</dc:creator>
  <cp:lastModifiedBy>Infocamere</cp:lastModifiedBy>
  <cp:revision>182</cp:revision>
  <cp:lastPrinted>2015-10-13T10:22:23Z</cp:lastPrinted>
  <dcterms:created xsi:type="dcterms:W3CDTF">2014-07-11T12:53:43Z</dcterms:created>
  <dcterms:modified xsi:type="dcterms:W3CDTF">2015-11-24T09:12:47Z</dcterms:modified>
</cp:coreProperties>
</file>